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256" r:id="rId5"/>
    <p:sldId id="257" r:id="rId6"/>
    <p:sldId id="296" r:id="rId7"/>
    <p:sldId id="258" r:id="rId8"/>
    <p:sldId id="261" r:id="rId9"/>
    <p:sldId id="260" r:id="rId10"/>
    <p:sldId id="262" r:id="rId11"/>
    <p:sldId id="263" r:id="rId12"/>
    <p:sldId id="264" r:id="rId13"/>
    <p:sldId id="265" r:id="rId14"/>
    <p:sldId id="267" r:id="rId15"/>
    <p:sldId id="268" r:id="rId16"/>
    <p:sldId id="270" r:id="rId17"/>
    <p:sldId id="271" r:id="rId18"/>
    <p:sldId id="295" r:id="rId19"/>
    <p:sldId id="297" r:id="rId20"/>
    <p:sldId id="299" r:id="rId21"/>
    <p:sldId id="300" r:id="rId22"/>
    <p:sldId id="301" r:id="rId23"/>
    <p:sldId id="302" r:id="rId24"/>
    <p:sldId id="303" r:id="rId25"/>
    <p:sldId id="288" r:id="rId26"/>
    <p:sldId id="269" r:id="rId27"/>
    <p:sldId id="272" r:id="rId28"/>
    <p:sldId id="273" r:id="rId29"/>
    <p:sldId id="274" r:id="rId30"/>
    <p:sldId id="294" r:id="rId31"/>
    <p:sldId id="275" r:id="rId32"/>
    <p:sldId id="278" r:id="rId33"/>
    <p:sldId id="279" r:id="rId34"/>
    <p:sldId id="280" r:id="rId35"/>
    <p:sldId id="281" r:id="rId36"/>
    <p:sldId id="290" r:id="rId37"/>
    <p:sldId id="291" r:id="rId38"/>
    <p:sldId id="277" r:id="rId39"/>
    <p:sldId id="292" r:id="rId40"/>
    <p:sldId id="293" r:id="rId41"/>
    <p:sldId id="282" r:id="rId42"/>
    <p:sldId id="286" r:id="rId43"/>
    <p:sldId id="287" r:id="rId4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E55"/>
    <a:srgbClr val="005696"/>
    <a:srgbClr val="87224E"/>
    <a:srgbClr val="FFFFFF"/>
    <a:srgbClr val="422907"/>
    <a:srgbClr val="509B40"/>
    <a:srgbClr val="52982F"/>
    <a:srgbClr val="1C1C1C"/>
    <a:srgbClr val="111111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0D4328-DD99-4F2D-B929-AF987B8715D8}" v="17" dt="2022-04-25T08:21:50.9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71" autoAdjust="0"/>
    <p:restoredTop sz="94648" autoAdjust="0"/>
  </p:normalViewPr>
  <p:slideViewPr>
    <p:cSldViewPr>
      <p:cViewPr varScale="1">
        <p:scale>
          <a:sx n="112" d="100"/>
          <a:sy n="112" d="100"/>
        </p:scale>
        <p:origin x="114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minika Šáchová - NWT a.s." userId="be500230-c232-402f-809b-4603eaee68e8" providerId="ADAL" clId="{410D4328-DD99-4F2D-B929-AF987B8715D8}"/>
    <pc:docChg chg="undo custSel addSld delSld modSld sldOrd">
      <pc:chgData name="Dominika Šáchová - NWT a.s." userId="be500230-c232-402f-809b-4603eaee68e8" providerId="ADAL" clId="{410D4328-DD99-4F2D-B929-AF987B8715D8}" dt="2022-04-25T08:30:36.091" v="718" actId="14100"/>
      <pc:docMkLst>
        <pc:docMk/>
      </pc:docMkLst>
      <pc:sldChg chg="modSp mod">
        <pc:chgData name="Dominika Šáchová - NWT a.s." userId="be500230-c232-402f-809b-4603eaee68e8" providerId="ADAL" clId="{410D4328-DD99-4F2D-B929-AF987B8715D8}" dt="2022-04-21T11:56:18.780" v="5" actId="20577"/>
        <pc:sldMkLst>
          <pc:docMk/>
          <pc:sldMk cId="0" sldId="257"/>
        </pc:sldMkLst>
        <pc:spChg chg="mod">
          <ac:chgData name="Dominika Šáchová - NWT a.s." userId="be500230-c232-402f-809b-4603eaee68e8" providerId="ADAL" clId="{410D4328-DD99-4F2D-B929-AF987B8715D8}" dt="2022-04-21T11:56:18.780" v="5" actId="20577"/>
          <ac:spMkLst>
            <pc:docMk/>
            <pc:sldMk cId="0" sldId="257"/>
            <ac:spMk id="7" creationId="{00000000-0000-0000-0000-000000000000}"/>
          </ac:spMkLst>
        </pc:spChg>
      </pc:sldChg>
      <pc:sldChg chg="addSp modSp new mod">
        <pc:chgData name="Dominika Šáchová - NWT a.s." userId="be500230-c232-402f-809b-4603eaee68e8" providerId="ADAL" clId="{410D4328-DD99-4F2D-B929-AF987B8715D8}" dt="2022-04-22T13:41:08.662" v="269" actId="1076"/>
        <pc:sldMkLst>
          <pc:docMk/>
          <pc:sldMk cId="1061658335" sldId="297"/>
        </pc:sldMkLst>
        <pc:spChg chg="mod">
          <ac:chgData name="Dominika Šáchová - NWT a.s." userId="be500230-c232-402f-809b-4603eaee68e8" providerId="ADAL" clId="{410D4328-DD99-4F2D-B929-AF987B8715D8}" dt="2022-04-21T12:09:01.093" v="26" actId="20577"/>
          <ac:spMkLst>
            <pc:docMk/>
            <pc:sldMk cId="1061658335" sldId="297"/>
            <ac:spMk id="2" creationId="{4B7A6279-E5E1-4081-B8B0-67FBFE0F49CF}"/>
          </ac:spMkLst>
        </pc:spChg>
        <pc:spChg chg="mod">
          <ac:chgData name="Dominika Šáchová - NWT a.s." userId="be500230-c232-402f-809b-4603eaee68e8" providerId="ADAL" clId="{410D4328-DD99-4F2D-B929-AF987B8715D8}" dt="2022-04-21T12:22:48.263" v="38" actId="5793"/>
          <ac:spMkLst>
            <pc:docMk/>
            <pc:sldMk cId="1061658335" sldId="297"/>
            <ac:spMk id="3" creationId="{0C88F254-80A6-425E-A1BF-B3D922139FF6}"/>
          </ac:spMkLst>
        </pc:spChg>
        <pc:spChg chg="add mod">
          <ac:chgData name="Dominika Šáchová - NWT a.s." userId="be500230-c232-402f-809b-4603eaee68e8" providerId="ADAL" clId="{410D4328-DD99-4F2D-B929-AF987B8715D8}" dt="2022-04-22T13:35:39.037" v="107" actId="20577"/>
          <ac:spMkLst>
            <pc:docMk/>
            <pc:sldMk cId="1061658335" sldId="297"/>
            <ac:spMk id="6" creationId="{B4968129-CCEB-4119-83E1-ABAD925A3675}"/>
          </ac:spMkLst>
        </pc:spChg>
        <pc:spChg chg="add mod">
          <ac:chgData name="Dominika Šáchová - NWT a.s." userId="be500230-c232-402f-809b-4603eaee68e8" providerId="ADAL" clId="{410D4328-DD99-4F2D-B929-AF987B8715D8}" dt="2022-04-22T13:37:17.608" v="252" actId="20577"/>
          <ac:spMkLst>
            <pc:docMk/>
            <pc:sldMk cId="1061658335" sldId="297"/>
            <ac:spMk id="8" creationId="{E419478D-C79F-4192-B783-700734605021}"/>
          </ac:spMkLst>
        </pc:spChg>
        <pc:picChg chg="add mod">
          <ac:chgData name="Dominika Šáchová - NWT a.s." userId="be500230-c232-402f-809b-4603eaee68e8" providerId="ADAL" clId="{410D4328-DD99-4F2D-B929-AF987B8715D8}" dt="2022-04-22T13:27:10.823" v="39"/>
          <ac:picMkLst>
            <pc:docMk/>
            <pc:sldMk cId="1061658335" sldId="297"/>
            <ac:picMk id="4" creationId="{4E09889C-A961-4D17-9284-FD0C212A1BB5}"/>
          </ac:picMkLst>
        </pc:picChg>
        <pc:picChg chg="add mod ord">
          <ac:chgData name="Dominika Šáchová - NWT a.s." userId="be500230-c232-402f-809b-4603eaee68e8" providerId="ADAL" clId="{410D4328-DD99-4F2D-B929-AF987B8715D8}" dt="2022-04-22T13:41:08.662" v="269" actId="1076"/>
          <ac:picMkLst>
            <pc:docMk/>
            <pc:sldMk cId="1061658335" sldId="297"/>
            <ac:picMk id="10" creationId="{1030420B-471C-43E6-97DF-8C3CE950C6AD}"/>
          </ac:picMkLst>
        </pc:picChg>
      </pc:sldChg>
      <pc:sldChg chg="addSp delSp modSp new add del mod">
        <pc:chgData name="Dominika Šáchová - NWT a.s." userId="be500230-c232-402f-809b-4603eaee68e8" providerId="ADAL" clId="{410D4328-DD99-4F2D-B929-AF987B8715D8}" dt="2022-04-22T13:34:37.053" v="77" actId="2696"/>
        <pc:sldMkLst>
          <pc:docMk/>
          <pc:sldMk cId="200550471" sldId="298"/>
        </pc:sldMkLst>
        <pc:spChg chg="add del mod">
          <ac:chgData name="Dominika Šáchová - NWT a.s." userId="be500230-c232-402f-809b-4603eaee68e8" providerId="ADAL" clId="{410D4328-DD99-4F2D-B929-AF987B8715D8}" dt="2022-04-22T13:29:06.138" v="63"/>
          <ac:spMkLst>
            <pc:docMk/>
            <pc:sldMk cId="200550471" sldId="298"/>
            <ac:spMk id="5" creationId="{DE8D2DC2-E1D7-4775-9D5A-4955678FD865}"/>
          </ac:spMkLst>
        </pc:spChg>
        <pc:spChg chg="add del">
          <ac:chgData name="Dominika Šáchová - NWT a.s." userId="be500230-c232-402f-809b-4603eaee68e8" providerId="ADAL" clId="{410D4328-DD99-4F2D-B929-AF987B8715D8}" dt="2022-04-22T13:29:28.624" v="65" actId="22"/>
          <ac:spMkLst>
            <pc:docMk/>
            <pc:sldMk cId="200550471" sldId="298"/>
            <ac:spMk id="7" creationId="{9A0E74D1-0A95-481A-94F9-4A96E36FF8A8}"/>
          </ac:spMkLst>
        </pc:spChg>
      </pc:sldChg>
      <pc:sldChg chg="addSp delSp modSp add mod ord">
        <pc:chgData name="Dominika Šáchová - NWT a.s." userId="be500230-c232-402f-809b-4603eaee68e8" providerId="ADAL" clId="{410D4328-DD99-4F2D-B929-AF987B8715D8}" dt="2022-04-25T08:19:42.447" v="640" actId="14100"/>
        <pc:sldMkLst>
          <pc:docMk/>
          <pc:sldMk cId="2948014714" sldId="299"/>
        </pc:sldMkLst>
        <pc:spChg chg="add mod">
          <ac:chgData name="Dominika Šáchová - NWT a.s." userId="be500230-c232-402f-809b-4603eaee68e8" providerId="ADAL" clId="{410D4328-DD99-4F2D-B929-AF987B8715D8}" dt="2022-04-25T08:19:42.447" v="640" actId="14100"/>
          <ac:spMkLst>
            <pc:docMk/>
            <pc:sldMk cId="2948014714" sldId="299"/>
            <ac:spMk id="3" creationId="{4F41B278-0388-4F88-8280-F02CC49D8419}"/>
          </ac:spMkLst>
        </pc:spChg>
        <pc:spChg chg="mod">
          <ac:chgData name="Dominika Šáchová - NWT a.s." userId="be500230-c232-402f-809b-4603eaee68e8" providerId="ADAL" clId="{410D4328-DD99-4F2D-B929-AF987B8715D8}" dt="2022-04-25T08:12:18.949" v="589" actId="14100"/>
          <ac:spMkLst>
            <pc:docMk/>
            <pc:sldMk cId="2948014714" sldId="299"/>
            <ac:spMk id="5" creationId="{00000000-0000-0000-0000-000000000000}"/>
          </ac:spMkLst>
        </pc:spChg>
        <pc:spChg chg="mod">
          <ac:chgData name="Dominika Šáchová - NWT a.s." userId="be500230-c232-402f-809b-4603eaee68e8" providerId="ADAL" clId="{410D4328-DD99-4F2D-B929-AF987B8715D8}" dt="2022-04-22T13:41:56.785" v="299" actId="20577"/>
          <ac:spMkLst>
            <pc:docMk/>
            <pc:sldMk cId="2948014714" sldId="299"/>
            <ac:spMk id="6" creationId="{77CF1691-9620-41FE-A9F7-FE9C68E5D2CC}"/>
          </ac:spMkLst>
        </pc:spChg>
        <pc:picChg chg="add del mod">
          <ac:chgData name="Dominika Šáchová - NWT a.s." userId="be500230-c232-402f-809b-4603eaee68e8" providerId="ADAL" clId="{410D4328-DD99-4F2D-B929-AF987B8715D8}" dt="2022-04-25T08:10:28.316" v="570" actId="478"/>
          <ac:picMkLst>
            <pc:docMk/>
            <pc:sldMk cId="2948014714" sldId="299"/>
            <ac:picMk id="7" creationId="{29818F64-07F2-45EA-978A-6172B0F2D1CD}"/>
          </ac:picMkLst>
        </pc:picChg>
        <pc:picChg chg="add mod">
          <ac:chgData name="Dominika Šáchová - NWT a.s." userId="be500230-c232-402f-809b-4603eaee68e8" providerId="ADAL" clId="{410D4328-DD99-4F2D-B929-AF987B8715D8}" dt="2022-04-25T08:19:35.754" v="639" actId="14100"/>
          <ac:picMkLst>
            <pc:docMk/>
            <pc:sldMk cId="2948014714" sldId="299"/>
            <ac:picMk id="9" creationId="{8FF020F3-26B7-412A-8A4E-104022BBF62C}"/>
          </ac:picMkLst>
        </pc:picChg>
        <pc:picChg chg="del">
          <ac:chgData name="Dominika Šáchová - NWT a.s." userId="be500230-c232-402f-809b-4603eaee68e8" providerId="ADAL" clId="{410D4328-DD99-4F2D-B929-AF987B8715D8}" dt="2022-04-22T13:34:39.711" v="78" actId="478"/>
          <ac:picMkLst>
            <pc:docMk/>
            <pc:sldMk cId="2948014714" sldId="299"/>
            <ac:picMk id="10" creationId="{06D72932-1405-4414-8246-3A2659ECFE12}"/>
          </ac:picMkLst>
        </pc:picChg>
      </pc:sldChg>
      <pc:sldChg chg="addSp delSp modSp add mod">
        <pc:chgData name="Dominika Šáchová - NWT a.s." userId="be500230-c232-402f-809b-4603eaee68e8" providerId="ADAL" clId="{410D4328-DD99-4F2D-B929-AF987B8715D8}" dt="2022-04-25T08:10:33.073" v="572" actId="478"/>
        <pc:sldMkLst>
          <pc:docMk/>
          <pc:sldMk cId="2327604048" sldId="300"/>
        </pc:sldMkLst>
        <pc:spChg chg="add mod">
          <ac:chgData name="Dominika Šáchová - NWT a.s." userId="be500230-c232-402f-809b-4603eaee68e8" providerId="ADAL" clId="{410D4328-DD99-4F2D-B929-AF987B8715D8}" dt="2022-04-25T08:10:33.073" v="572" actId="478"/>
          <ac:spMkLst>
            <pc:docMk/>
            <pc:sldMk cId="2327604048" sldId="300"/>
            <ac:spMk id="3" creationId="{7B477FBC-0865-4183-96A6-A0A19FA5174C}"/>
          </ac:spMkLst>
        </pc:spChg>
        <pc:spChg chg="mod">
          <ac:chgData name="Dominika Šáchová - NWT a.s." userId="be500230-c232-402f-809b-4603eaee68e8" providerId="ADAL" clId="{410D4328-DD99-4F2D-B929-AF987B8715D8}" dt="2022-04-22T13:53:28.382" v="527" actId="20577"/>
          <ac:spMkLst>
            <pc:docMk/>
            <pc:sldMk cId="2327604048" sldId="300"/>
            <ac:spMk id="5" creationId="{00000000-0000-0000-0000-000000000000}"/>
          </ac:spMkLst>
        </pc:spChg>
        <pc:spChg chg="mod">
          <ac:chgData name="Dominika Šáchová - NWT a.s." userId="be500230-c232-402f-809b-4603eaee68e8" providerId="ADAL" clId="{410D4328-DD99-4F2D-B929-AF987B8715D8}" dt="2022-04-22T13:43:08.638" v="347" actId="20577"/>
          <ac:spMkLst>
            <pc:docMk/>
            <pc:sldMk cId="2327604048" sldId="300"/>
            <ac:spMk id="6" creationId="{77CF1691-9620-41FE-A9F7-FE9C68E5D2CC}"/>
          </ac:spMkLst>
        </pc:spChg>
        <pc:picChg chg="add del mod">
          <ac:chgData name="Dominika Šáchová - NWT a.s." userId="be500230-c232-402f-809b-4603eaee68e8" providerId="ADAL" clId="{410D4328-DD99-4F2D-B929-AF987B8715D8}" dt="2022-04-25T08:10:33.073" v="572" actId="478"/>
          <ac:picMkLst>
            <pc:docMk/>
            <pc:sldMk cId="2327604048" sldId="300"/>
            <ac:picMk id="7" creationId="{8E897A18-C2BB-4FC3-A571-F594F43C9D00}"/>
          </ac:picMkLst>
        </pc:picChg>
      </pc:sldChg>
      <pc:sldChg chg="addSp modSp add mod">
        <pc:chgData name="Dominika Šáchová - NWT a.s." userId="be500230-c232-402f-809b-4603eaee68e8" providerId="ADAL" clId="{410D4328-DD99-4F2D-B929-AF987B8715D8}" dt="2022-04-25T08:23:26.189" v="661" actId="1076"/>
        <pc:sldMkLst>
          <pc:docMk/>
          <pc:sldMk cId="3256318589" sldId="301"/>
        </pc:sldMkLst>
        <pc:spChg chg="mod">
          <ac:chgData name="Dominika Šáchová - NWT a.s." userId="be500230-c232-402f-809b-4603eaee68e8" providerId="ADAL" clId="{410D4328-DD99-4F2D-B929-AF987B8715D8}" dt="2022-04-25T08:18:59.166" v="630" actId="20577"/>
          <ac:spMkLst>
            <pc:docMk/>
            <pc:sldMk cId="3256318589" sldId="301"/>
            <ac:spMk id="5" creationId="{00000000-0000-0000-0000-000000000000}"/>
          </ac:spMkLst>
        </pc:spChg>
        <pc:spChg chg="mod">
          <ac:chgData name="Dominika Šáchová - NWT a.s." userId="be500230-c232-402f-809b-4603eaee68e8" providerId="ADAL" clId="{410D4328-DD99-4F2D-B929-AF987B8715D8}" dt="2022-04-22T13:44:32.793" v="406" actId="20577"/>
          <ac:spMkLst>
            <pc:docMk/>
            <pc:sldMk cId="3256318589" sldId="301"/>
            <ac:spMk id="6" creationId="{77CF1691-9620-41FE-A9F7-FE9C68E5D2CC}"/>
          </ac:spMkLst>
        </pc:spChg>
        <pc:picChg chg="add mod">
          <ac:chgData name="Dominika Šáchová - NWT a.s." userId="be500230-c232-402f-809b-4603eaee68e8" providerId="ADAL" clId="{410D4328-DD99-4F2D-B929-AF987B8715D8}" dt="2022-04-25T08:23:26.189" v="661" actId="1076"/>
          <ac:picMkLst>
            <pc:docMk/>
            <pc:sldMk cId="3256318589" sldId="301"/>
            <ac:picMk id="3" creationId="{0911C5C0-6C5B-49CD-A4D0-8F6D7D495EBB}"/>
          </ac:picMkLst>
        </pc:picChg>
      </pc:sldChg>
      <pc:sldChg chg="addSp modSp add mod">
        <pc:chgData name="Dominika Šáchová - NWT a.s." userId="be500230-c232-402f-809b-4603eaee68e8" providerId="ADAL" clId="{410D4328-DD99-4F2D-B929-AF987B8715D8}" dt="2022-04-25T08:23:05.157" v="658" actId="1076"/>
        <pc:sldMkLst>
          <pc:docMk/>
          <pc:sldMk cId="1718083846" sldId="302"/>
        </pc:sldMkLst>
        <pc:spChg chg="mod">
          <ac:chgData name="Dominika Šáchová - NWT a.s." userId="be500230-c232-402f-809b-4603eaee68e8" providerId="ADAL" clId="{410D4328-DD99-4F2D-B929-AF987B8715D8}" dt="2022-04-25T08:22:22.167" v="653" actId="20577"/>
          <ac:spMkLst>
            <pc:docMk/>
            <pc:sldMk cId="1718083846" sldId="302"/>
            <ac:spMk id="5" creationId="{00000000-0000-0000-0000-000000000000}"/>
          </ac:spMkLst>
        </pc:spChg>
        <pc:spChg chg="mod">
          <ac:chgData name="Dominika Šáchová - NWT a.s." userId="be500230-c232-402f-809b-4603eaee68e8" providerId="ADAL" clId="{410D4328-DD99-4F2D-B929-AF987B8715D8}" dt="2022-04-22T13:45:24.737" v="452" actId="20577"/>
          <ac:spMkLst>
            <pc:docMk/>
            <pc:sldMk cId="1718083846" sldId="302"/>
            <ac:spMk id="6" creationId="{77CF1691-9620-41FE-A9F7-FE9C68E5D2CC}"/>
          </ac:spMkLst>
        </pc:spChg>
        <pc:picChg chg="add mod">
          <ac:chgData name="Dominika Šáchová - NWT a.s." userId="be500230-c232-402f-809b-4603eaee68e8" providerId="ADAL" clId="{410D4328-DD99-4F2D-B929-AF987B8715D8}" dt="2022-04-25T08:23:05.157" v="658" actId="1076"/>
          <ac:picMkLst>
            <pc:docMk/>
            <pc:sldMk cId="1718083846" sldId="302"/>
            <ac:picMk id="3" creationId="{F79C8A58-BCB2-488C-B296-20BF0A0D57E0}"/>
          </ac:picMkLst>
        </pc:picChg>
      </pc:sldChg>
      <pc:sldChg chg="addSp delSp modSp add mod">
        <pc:chgData name="Dominika Šáchová - NWT a.s." userId="be500230-c232-402f-809b-4603eaee68e8" providerId="ADAL" clId="{410D4328-DD99-4F2D-B929-AF987B8715D8}" dt="2022-04-25T08:30:36.091" v="718" actId="14100"/>
        <pc:sldMkLst>
          <pc:docMk/>
          <pc:sldMk cId="2940980869" sldId="303"/>
        </pc:sldMkLst>
        <pc:spChg chg="mod">
          <ac:chgData name="Dominika Šáchová - NWT a.s." userId="be500230-c232-402f-809b-4603eaee68e8" providerId="ADAL" clId="{410D4328-DD99-4F2D-B929-AF987B8715D8}" dt="2022-04-25T08:25:58.996" v="671" actId="14100"/>
          <ac:spMkLst>
            <pc:docMk/>
            <pc:sldMk cId="2940980869" sldId="303"/>
            <ac:spMk id="5" creationId="{00000000-0000-0000-0000-000000000000}"/>
          </ac:spMkLst>
        </pc:spChg>
        <pc:spChg chg="mod">
          <ac:chgData name="Dominika Šáchová - NWT a.s." userId="be500230-c232-402f-809b-4603eaee68e8" providerId="ADAL" clId="{410D4328-DD99-4F2D-B929-AF987B8715D8}" dt="2022-04-22T13:54:55.959" v="549" actId="20577"/>
          <ac:spMkLst>
            <pc:docMk/>
            <pc:sldMk cId="2940980869" sldId="303"/>
            <ac:spMk id="6" creationId="{77CF1691-9620-41FE-A9F7-FE9C68E5D2CC}"/>
          </ac:spMkLst>
        </pc:spChg>
        <pc:picChg chg="add del mod">
          <ac:chgData name="Dominika Šáchová - NWT a.s." userId="be500230-c232-402f-809b-4603eaee68e8" providerId="ADAL" clId="{410D4328-DD99-4F2D-B929-AF987B8715D8}" dt="2022-04-25T08:25:15.896" v="670" actId="478"/>
          <ac:picMkLst>
            <pc:docMk/>
            <pc:sldMk cId="2940980869" sldId="303"/>
            <ac:picMk id="3" creationId="{A1A1B7FF-840A-4925-97A8-9D6CA93F2722}"/>
          </ac:picMkLst>
        </pc:picChg>
        <pc:picChg chg="add del mod">
          <ac:chgData name="Dominika Šáchová - NWT a.s." userId="be500230-c232-402f-809b-4603eaee68e8" providerId="ADAL" clId="{410D4328-DD99-4F2D-B929-AF987B8715D8}" dt="2022-04-25T08:27:16.862" v="677" actId="478"/>
          <ac:picMkLst>
            <pc:docMk/>
            <pc:sldMk cId="2940980869" sldId="303"/>
            <ac:picMk id="7" creationId="{42ADFA12-7A8B-4FA6-AFE7-2663D769ACC3}"/>
          </ac:picMkLst>
        </pc:picChg>
        <pc:picChg chg="add mod">
          <ac:chgData name="Dominika Šáchová - NWT a.s." userId="be500230-c232-402f-809b-4603eaee68e8" providerId="ADAL" clId="{410D4328-DD99-4F2D-B929-AF987B8715D8}" dt="2022-04-25T08:28:02.932" v="688" actId="1076"/>
          <ac:picMkLst>
            <pc:docMk/>
            <pc:sldMk cId="2940980869" sldId="303"/>
            <ac:picMk id="10" creationId="{0261FC02-9333-43DE-8AC4-8C5C3F8C3024}"/>
          </ac:picMkLst>
        </pc:picChg>
        <pc:picChg chg="add mod">
          <ac:chgData name="Dominika Šáchová - NWT a.s." userId="be500230-c232-402f-809b-4603eaee68e8" providerId="ADAL" clId="{410D4328-DD99-4F2D-B929-AF987B8715D8}" dt="2022-04-25T08:30:36.091" v="718" actId="14100"/>
          <ac:picMkLst>
            <pc:docMk/>
            <pc:sldMk cId="2940980869" sldId="303"/>
            <ac:picMk id="12" creationId="{150D4FEB-28F8-4007-90B7-F519D4CE70B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84A5D-82BE-4833-BEE5-F86651CA51FF}" type="datetimeFigureOut">
              <a:rPr lang="cs-CZ" smtClean="0"/>
              <a:t>11.08.2022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9223E-8301-4856-B1F6-65701E2D19D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6201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ABCBA-7391-4CC3-9486-F713B9C5DD9A}" type="datetimeFigureOut">
              <a:rPr lang="cs-CZ" smtClean="0"/>
              <a:t>11.08.2022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AD9A02-C4EE-4B17-A370-0EA6C8EC9A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11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D9A02-C4EE-4B17-A370-0EA6C8EC9A36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30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D9A02-C4EE-4B17-A370-0EA6C8EC9A36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8804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D9A02-C4EE-4B17-A370-0EA6C8EC9A3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812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D9A02-C4EE-4B17-A370-0EA6C8EC9A36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848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D9A02-C4EE-4B17-A370-0EA6C8EC9A36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741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D9A02-C4EE-4B17-A370-0EA6C8EC9A36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4565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D9A02-C4EE-4B17-A370-0EA6C8EC9A36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775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AD9A02-C4EE-4B17-A370-0EA6C8EC9A36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825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D9A02-C4EE-4B17-A370-0EA6C8EC9A36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396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"/>
            <a:ext cx="12191997" cy="685799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724163" y="3171821"/>
            <a:ext cx="8610624" cy="1143008"/>
          </a:xfrm>
        </p:spPr>
        <p:txBody>
          <a:bodyPr anchor="t" anchorCtr="0">
            <a:normAutofit/>
          </a:bodyPr>
          <a:lstStyle>
            <a:lvl1pPr>
              <a:defRPr sz="3200" b="1" cap="all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Klepnutím lze upravit nadpis prezentace.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724187" y="4314828"/>
            <a:ext cx="8610600" cy="82868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429399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11.08.2022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429399"/>
            <a:ext cx="3860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77267" y="6429399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571461" y="6421464"/>
            <a:ext cx="2844800" cy="365125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11.08.2022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27461" y="6421464"/>
            <a:ext cx="38608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699461" y="6421464"/>
            <a:ext cx="2844800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09600" y="6421464"/>
            <a:ext cx="2844800" cy="365125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11.08.2022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421464"/>
            <a:ext cx="38608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737600" y="6421464"/>
            <a:ext cx="2844800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1060435" y="6429399"/>
            <a:ext cx="2844800" cy="365125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11.08.2022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429399"/>
            <a:ext cx="38608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585237" y="6429399"/>
            <a:ext cx="2844800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965184" y="6429399"/>
            <a:ext cx="2844800" cy="365125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11.08.2022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165600" y="6429399"/>
            <a:ext cx="38608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77267" y="6429399"/>
            <a:ext cx="2844800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98553" y="2000240"/>
            <a:ext cx="4851435" cy="3900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78604" y="2000240"/>
            <a:ext cx="4851435" cy="390050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142965" y="6421464"/>
            <a:ext cx="2844800" cy="365125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11.08.2022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421464"/>
            <a:ext cx="38608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585237" y="6421464"/>
            <a:ext cx="2844800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47715" y="2035179"/>
            <a:ext cx="47965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47715" y="2674944"/>
            <a:ext cx="4796500" cy="32543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631653" y="2035179"/>
            <a:ext cx="479838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631653" y="2674944"/>
            <a:ext cx="4798384" cy="32543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1060435" y="6429399"/>
            <a:ext cx="2844800" cy="365125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11.08.2022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165600" y="6429399"/>
            <a:ext cx="38608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8585237" y="6429399"/>
            <a:ext cx="2844800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5853" y="1154082"/>
            <a:ext cx="10344184" cy="560406"/>
          </a:xfrm>
        </p:spPr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1142965" y="6429399"/>
            <a:ext cx="2844800" cy="365125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11.08.2022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165600" y="6429399"/>
            <a:ext cx="38608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477267" y="6429399"/>
            <a:ext cx="2844800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1155685" y="6421464"/>
            <a:ext cx="2844800" cy="365125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11.08.2022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165600" y="6421464"/>
            <a:ext cx="38608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477267" y="6421464"/>
            <a:ext cx="2844800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2" y="1547799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2" y="2714623"/>
            <a:ext cx="4011084" cy="341154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869933" y="6421464"/>
            <a:ext cx="2844800" cy="365125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11.08.2022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421464"/>
            <a:ext cx="3860800" cy="365125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489987" y="6421464"/>
            <a:ext cx="2844800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1214424"/>
            <a:ext cx="7315200" cy="35131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155685" y="6421464"/>
            <a:ext cx="2844800" cy="365125"/>
          </a:xfrm>
        </p:spPr>
        <p:txBody>
          <a:bodyPr/>
          <a:lstStyle/>
          <a:p>
            <a:fld id="{18A2481B-5154-415F-B752-558547769AA3}" type="datetimeFigureOut">
              <a:rPr lang="cs-CZ" smtClean="0"/>
              <a:pPr/>
              <a:t>11.08.2022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421464"/>
            <a:ext cx="3860800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477267" y="6421464"/>
            <a:ext cx="2844800" cy="365125"/>
          </a:xfrm>
        </p:spPr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85853" y="1082644"/>
            <a:ext cx="10344184" cy="5604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85853" y="1785929"/>
            <a:ext cx="10344184" cy="434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11.08.2022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Myriad Pro Light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None/>
        <a:defRPr sz="2400" kern="1200">
          <a:solidFill>
            <a:schemeClr val="tx1"/>
          </a:solidFill>
          <a:latin typeface="Myriad Pro Light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None/>
        <a:defRPr sz="2000" kern="1200">
          <a:solidFill>
            <a:schemeClr val="tx1"/>
          </a:solidFill>
          <a:latin typeface="Myriad Pro Light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1800" kern="1200">
          <a:solidFill>
            <a:schemeClr val="tx1"/>
          </a:solidFill>
          <a:latin typeface="Myriad Pro Light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tx1"/>
          </a:solidFill>
          <a:latin typeface="Myriad Pro Light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None/>
        <a:defRPr sz="1600" kern="1200">
          <a:solidFill>
            <a:schemeClr val="tx1"/>
          </a:solidFill>
          <a:latin typeface="Myriad Pro Light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wt.cz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mailto:nwt@nwt.cz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nihy.cz/" TargetMode="External"/><Relationship Id="rId7" Type="http://schemas.openxmlformats.org/officeDocument/2006/relationships/image" Target="../media/image42.jpeg"/><Relationship Id="rId2" Type="http://schemas.openxmlformats.org/officeDocument/2006/relationships/hyperlink" Target="http://www.patro.cz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://www.digiboss.cz/" TargetMode="External"/><Relationship Id="rId4" Type="http://schemas.openxmlformats.org/officeDocument/2006/relationships/hyperlink" Target="http://www.outdoor-shop.cz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>
          <a:xfrm>
            <a:off x="839416" y="4468789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cs-CZ" sz="4800" b="0" dirty="0"/>
              <a:t>Představení</a:t>
            </a:r>
            <a:br>
              <a:rPr lang="en-US" sz="4800" b="0" dirty="0"/>
            </a:br>
            <a:r>
              <a:rPr lang="cs-CZ" sz="4800" b="0" dirty="0" err="1"/>
              <a:t>nwt</a:t>
            </a:r>
            <a:r>
              <a:rPr lang="cs-CZ" sz="4800" b="0" dirty="0"/>
              <a:t> a.s</a:t>
            </a:r>
            <a:r>
              <a:rPr lang="cs-CZ" sz="4800" b="0" dirty="0">
                <a:latin typeface="Myriad Pro" panose="020B0503030403020204" pitchFamily="34" charset="0"/>
              </a:rPr>
              <a:t>.</a:t>
            </a:r>
          </a:p>
        </p:txBody>
      </p:sp>
      <p:pic>
        <p:nvPicPr>
          <p:cNvPr id="5" name="Obrázek 4" descr="Obsah obrázku kreslení&#10;&#10;Popis byl vytvořen automaticky">
            <a:extLst>
              <a:ext uri="{FF2B5EF4-FFF2-40B4-BE49-F238E27FC236}">
                <a16:creationId xmlns:a16="http://schemas.microsoft.com/office/drawing/2014/main" id="{44DB8262-875A-4B44-8097-BC59E44F4F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75" y="102342"/>
            <a:ext cx="3236207" cy="2286870"/>
          </a:xfrm>
          <a:prstGeom prst="rect">
            <a:avLst/>
          </a:prstGeom>
        </p:spPr>
      </p:pic>
      <p:pic>
        <p:nvPicPr>
          <p:cNvPr id="7" name="Obrázek 6" descr="Obsah obrázku text, vsedě, stůl&#10;&#10;Popis byl vytvořen automaticky">
            <a:extLst>
              <a:ext uri="{FF2B5EF4-FFF2-40B4-BE49-F238E27FC236}">
                <a16:creationId xmlns:a16="http://schemas.microsoft.com/office/drawing/2014/main" id="{569464E8-85C9-49C1-BE0D-70FCA44C3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39" y="44624"/>
            <a:ext cx="813136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osoba, muž, exteriér, držení&#10;&#10;Popis byl vytvořen automaticky">
            <a:extLst>
              <a:ext uri="{FF2B5EF4-FFF2-40B4-BE49-F238E27FC236}">
                <a16:creationId xmlns:a16="http://schemas.microsoft.com/office/drawing/2014/main" id="{F12D7A55-85B4-46FA-8DC4-7BA3E5EF25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908720"/>
            <a:ext cx="7640320" cy="6096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83432" y="1671203"/>
            <a:ext cx="439248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Myriad Pro Light" panose="020B0403030403020204" pitchFamily="34" charset="0"/>
              </a:rPr>
              <a:t>Naším primárním cílem je udržitelnost projektu</a:t>
            </a:r>
            <a:br>
              <a:rPr lang="cs-CZ" sz="1400" i="1" dirty="0">
                <a:latin typeface="Myriad Pro Light" panose="020B0403030403020204" pitchFamily="34" charset="0"/>
              </a:rPr>
            </a:br>
            <a:r>
              <a:rPr lang="cs-CZ" sz="1400" i="1" dirty="0">
                <a:latin typeface="Myriad Pro Light" panose="020B0403030403020204" pitchFamily="34" charset="0"/>
              </a:rPr>
              <a:t>po celou dobu jeho životnosti.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Přebíráme nepřetržitý technologický a bezpečnostní dohled na střešní i pozemní fotovoltaické elektrárny a bioplynové stanice. Aktuálně servisujeme v ČR i SR 110 objektů o instalovaném výkonu vyšším než 55 MW.</a:t>
            </a:r>
          </a:p>
          <a:p>
            <a:endParaRPr lang="cs-CZ" sz="1300" dirty="0">
              <a:latin typeface="Myriad Pro" pitchFamily="34" charset="0"/>
            </a:endParaRPr>
          </a:p>
          <a:p>
            <a:endParaRPr lang="cs-CZ" sz="1300" dirty="0">
              <a:latin typeface="Myriad Pro" pitchFamily="34" charset="0"/>
            </a:endParaRPr>
          </a:p>
          <a:p>
            <a:r>
              <a:rPr lang="cs-CZ" sz="1600" b="1" dirty="0">
                <a:solidFill>
                  <a:srgbClr val="52982F"/>
                </a:solidFill>
                <a:latin typeface="Myriad Pro" pitchFamily="34" charset="0"/>
              </a:rPr>
              <a:t>Máme na starosti:</a:t>
            </a:r>
          </a:p>
          <a:p>
            <a:endParaRPr lang="cs-CZ" sz="1300" dirty="0">
              <a:latin typeface="Myriad Pro" pitchFamily="34" charset="0"/>
            </a:endParaRPr>
          </a:p>
          <a:p>
            <a:pPr marL="285750" indent="-285750">
              <a:buClr>
                <a:srgbClr val="52982F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Predikce nadcházejících závad</a:t>
            </a:r>
          </a:p>
          <a:p>
            <a:pPr marL="285750" indent="-285750">
              <a:buClr>
                <a:srgbClr val="52982F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Optimalizace výkonu FVE a BPS systémů</a:t>
            </a:r>
          </a:p>
          <a:p>
            <a:pPr marL="285750" indent="-285750">
              <a:buClr>
                <a:srgbClr val="52982F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Řešení pojistných událostí</a:t>
            </a:r>
          </a:p>
          <a:p>
            <a:pPr marL="285750" indent="-285750">
              <a:buClr>
                <a:srgbClr val="52982F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Revize střešních i polních FVE</a:t>
            </a:r>
          </a:p>
          <a:p>
            <a:pPr marL="285750" indent="-285750">
              <a:buClr>
                <a:srgbClr val="52982F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Opravy technických a konstrukčních prvků</a:t>
            </a:r>
          </a:p>
          <a:p>
            <a:pPr marL="285750" indent="-285750">
              <a:buClr>
                <a:srgbClr val="52982F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Záruční a pozáruční servis</a:t>
            </a:r>
          </a:p>
          <a:p>
            <a:pPr marL="285750" indent="-285750">
              <a:buClr>
                <a:srgbClr val="52982F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Preventivní kontroly</a:t>
            </a:r>
          </a:p>
          <a:p>
            <a:pPr marL="285750" indent="-285750">
              <a:buClr>
                <a:srgbClr val="52982F"/>
              </a:buClr>
              <a:buFont typeface="Arial" panose="020B0604020202020204" pitchFamily="34" charset="0"/>
              <a:buChar char="•"/>
            </a:pPr>
            <a:r>
              <a:rPr lang="cs-CZ" sz="1400" dirty="0" err="1">
                <a:latin typeface="Myriad Pro Light" panose="020B0403030403020204" pitchFamily="34" charset="0"/>
              </a:rPr>
              <a:t>Termodiagnostika</a:t>
            </a:r>
            <a:r>
              <a:rPr lang="cs-CZ" sz="1400" dirty="0">
                <a:latin typeface="Myriad Pro Light" panose="020B0403030403020204" pitchFamily="34" charset="0"/>
              </a:rPr>
              <a:t>, měření V/A charakteristiky aj.</a:t>
            </a:r>
          </a:p>
          <a:p>
            <a:pPr marL="285750" indent="-285750">
              <a:buClr>
                <a:srgbClr val="52982F"/>
              </a:buClr>
              <a:buFont typeface="Wingdings" panose="05000000000000000000" pitchFamily="2" charset="2"/>
              <a:buChar char="§"/>
            </a:pPr>
            <a:endParaRPr lang="cs-CZ" sz="1300" dirty="0">
              <a:latin typeface="Myriad Pro" pitchFamily="34" charset="0"/>
            </a:endParaRPr>
          </a:p>
          <a:p>
            <a:endParaRPr lang="cs-CZ" sz="1300" dirty="0">
              <a:latin typeface="Myriad Pro" pitchFamily="34" charset="0"/>
            </a:endParaRPr>
          </a:p>
          <a:p>
            <a:endParaRPr lang="cs-CZ" sz="1300" dirty="0">
              <a:latin typeface="Myriad Pro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9179DDA-C698-45FA-AFC7-F9080543296F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52982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Servisní dohledové centrum OZE</a:t>
            </a:r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BD8A0629-3898-4FFD-8F63-74B88C1515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1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strop, kuchyně, bílá&#10;&#10;Popis byl vytvořen automaticky">
            <a:extLst>
              <a:ext uri="{FF2B5EF4-FFF2-40B4-BE49-F238E27FC236}">
                <a16:creationId xmlns:a16="http://schemas.microsoft.com/office/drawing/2014/main" id="{130F7BE5-D7C6-4BB8-8E36-3129BACAD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812388" y="4147118"/>
            <a:ext cx="3627428" cy="24458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Příprava projektů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Pasivní domy ALPH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Výroba panelů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Elektromontáže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BA5FD07F-99D1-40B6-8634-26FC00C872B4}"/>
              </a:ext>
            </a:extLst>
          </p:cNvPr>
          <p:cNvSpPr txBox="1">
            <a:spLocks/>
          </p:cNvSpPr>
          <p:nvPr/>
        </p:nvSpPr>
        <p:spPr>
          <a:xfrm>
            <a:off x="815433" y="764704"/>
            <a:ext cx="7960968" cy="560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r>
              <a:rPr lang="cs-CZ" sz="4400" dirty="0">
                <a:solidFill>
                  <a:schemeClr val="bg1"/>
                </a:solidFill>
              </a:rPr>
              <a:t>Stavebnictví</a:t>
            </a:r>
          </a:p>
        </p:txBody>
      </p:sp>
      <p:pic>
        <p:nvPicPr>
          <p:cNvPr id="10" name="Obrázek 9" descr="Obsah obrázku kreslení&#10;&#10;Popis byl vytvořen automaticky">
            <a:extLst>
              <a:ext uri="{FF2B5EF4-FFF2-40B4-BE49-F238E27FC236}">
                <a16:creationId xmlns:a16="http://schemas.microsoft.com/office/drawing/2014/main" id="{40AD3472-EEE1-4475-BF7A-66DDEB096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988" y="102342"/>
            <a:ext cx="2774499" cy="19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860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koldas\Desktop\NWT prezentace Pwrpnt\matro\vykres sklenik.png"/>
          <p:cNvPicPr>
            <a:picLocks noChangeAspect="1" noChangeArrowheads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14164"/>
            <a:ext cx="7092279" cy="592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 descr="Obsah obrázku osoba, interiér, počítač, muž&#10;&#10;Popis byl vytvořen automaticky">
            <a:extLst>
              <a:ext uri="{FF2B5EF4-FFF2-40B4-BE49-F238E27FC236}">
                <a16:creationId xmlns:a16="http://schemas.microsoft.com/office/drawing/2014/main" id="{0AD85A3C-8C02-4F04-AF9D-62A861E03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730" y="-747464"/>
            <a:ext cx="6888087" cy="918268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83432" y="1704388"/>
            <a:ext cx="324036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Myriad Pro Light" panose="020B0403030403020204" pitchFamily="34" charset="0"/>
              </a:rPr>
              <a:t>Zpracujeme projektovou dokumentaci ve všech stupních včetně kompletní inženýrské činnosti 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Pro úspěšnou realizaci projektu je naprosto kritická kvalitní příprava projektu. Kvalitně zpracovaná projektová dokumentace šetří investorovi čas a peníze při vlastní realizaci projektu - optimalizace cílového řešení „na papíře“ je vždy levnější.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Nabízíme služby týmu vlastních projektantů s profesními autorizacemi pozemní stavitelství, elektro a TZB.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1698AD4-24D6-4874-A6DC-FADCD9E844A1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00509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Příprava projektů</a:t>
            </a:r>
          </a:p>
        </p:txBody>
      </p:sp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58C825BB-BEC2-4FC0-A112-0BD6FDEF8B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01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ráva, exteriér, bílá, budova&#10;&#10;Popis byl vytvořen automaticky">
            <a:extLst>
              <a:ext uri="{FF2B5EF4-FFF2-40B4-BE49-F238E27FC236}">
                <a16:creationId xmlns:a16="http://schemas.microsoft.com/office/drawing/2014/main" id="{9D9F1009-E366-4271-8040-00D28ACA1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848" y="974823"/>
            <a:ext cx="7844236" cy="588317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83432" y="1700808"/>
            <a:ext cx="32403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Myriad Pro Light" panose="020B0403030403020204" pitchFamily="34" charset="0"/>
              </a:rPr>
              <a:t>Domy ALPH přináší bydlení nové generace. Pasivní dům šetří vaše peníze, prospívá vašemu zdraví a umožňuje vám bydlet rychle.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ALPH přináší zdravé a bezpečné bydlení i nejmodernější technologie. To vše nejen s ohledem k životnímu prostředí, ale také v souladu s feng-shui.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600" b="1" dirty="0">
                <a:solidFill>
                  <a:srgbClr val="005092"/>
                </a:solidFill>
                <a:latin typeface="Myriad Pro" pitchFamily="34" charset="0"/>
              </a:rPr>
              <a:t>Výhody:</a:t>
            </a: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Sestavení hrubé stavby během několika dnů</a:t>
            </a: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Extrémně nízké provozní náklady</a:t>
            </a: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Stálý přívod čerstvého vzduchu s rekuperací a filtrací</a:t>
            </a: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Inovativní systém vytápění a chlazení</a:t>
            </a: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Hybridní FV systém 2. generace</a:t>
            </a: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Využití dešťové vody pro zálivku a splachování WC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145FB4EA-9CC3-4F49-AD3E-FD98AB8EDC01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00509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Pasivní domy ALPH</a:t>
            </a:r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C635E791-0C1B-4271-BD21-E287C370D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33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postel, stůl&#10;&#10;Popis byl vytvořen automaticky">
            <a:extLst>
              <a:ext uri="{FF2B5EF4-FFF2-40B4-BE49-F238E27FC236}">
                <a16:creationId xmlns:a16="http://schemas.microsoft.com/office/drawing/2014/main" id="{7F499B43-205C-4B6B-B158-2881934155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545" y="1412776"/>
            <a:ext cx="6626076" cy="508221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83432" y="1700808"/>
            <a:ext cx="3888432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Myriad Pro Light" panose="020B0403030403020204" pitchFamily="34" charset="0"/>
              </a:rPr>
              <a:t>Pro pasivní a nulové stavby vyrábíme panely s vlastní technologií.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Unikátní postupy a technologie umožňují stavět výrazně rychleji, s menšími požadavky na pracovní síly a s ohledem na individuální požadavky.</a:t>
            </a:r>
          </a:p>
          <a:p>
            <a:endParaRPr lang="cs-CZ" sz="1300" dirty="0">
              <a:latin typeface="Myriad Pro" pitchFamily="34" charset="0"/>
            </a:endParaRPr>
          </a:p>
          <a:p>
            <a:r>
              <a:rPr lang="cs-CZ" sz="1600" b="1" dirty="0">
                <a:solidFill>
                  <a:srgbClr val="005092"/>
                </a:solidFill>
                <a:latin typeface="Myriad Pro" pitchFamily="34" charset="0"/>
              </a:rPr>
              <a:t>Výhody:</a:t>
            </a:r>
          </a:p>
          <a:p>
            <a:endParaRPr lang="cs-CZ" sz="1300" dirty="0">
              <a:latin typeface="Myriad Pro" pitchFamily="34" charset="0"/>
            </a:endParaRP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 "/>
              </a:rPr>
              <a:t>Jednoduchá a rychlá montáž během několika hodin</a:t>
            </a: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 "/>
              </a:rPr>
              <a:t>Garance těsnosti obálky minimem spojů u stěnových panelů</a:t>
            </a: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 "/>
              </a:rPr>
              <a:t>Dokonalé spojení izolace se stěnovým panelem</a:t>
            </a: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 "/>
              </a:rPr>
              <a:t>Rám z </a:t>
            </a:r>
            <a:r>
              <a:rPr lang="cs-CZ" sz="1400" dirty="0" err="1">
                <a:latin typeface="Myriad Pro Light "/>
              </a:rPr>
              <a:t>purenitu</a:t>
            </a:r>
            <a:r>
              <a:rPr lang="cs-CZ" sz="1400" dirty="0">
                <a:latin typeface="Myriad Pro Light "/>
              </a:rPr>
              <a:t> pro předsazenou montáž okna je součástí panelu</a:t>
            </a: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 "/>
              </a:rPr>
              <a:t>Možnost vlastních rozměrů panelů</a:t>
            </a: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 "/>
              </a:rPr>
              <a:t>Součástí panelů je příprava pro elektroinstalaci</a:t>
            </a:r>
          </a:p>
          <a:p>
            <a:endParaRPr lang="cs-CZ" sz="1300" dirty="0">
              <a:latin typeface="Myriad Pro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7CF1691-9620-41FE-A9F7-FE9C68E5D2CC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00509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Výroba panelů</a:t>
            </a:r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FC81051E-46F9-40AF-9150-411695996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085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interiér, osoba, lednička, otevřít&#10;&#10;Popis byl vytvořen automaticky">
            <a:extLst>
              <a:ext uri="{FF2B5EF4-FFF2-40B4-BE49-F238E27FC236}">
                <a16:creationId xmlns:a16="http://schemas.microsoft.com/office/drawing/2014/main" id="{06D72932-1405-4414-8246-3A2659ECFE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68" y="836712"/>
            <a:ext cx="9305545" cy="619268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983432" y="1674673"/>
            <a:ext cx="2232248" cy="4274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Myriad Pro Light" panose="020B0403030403020204" pitchFamily="34" charset="0"/>
              </a:rPr>
              <a:t>Nabízíme dodávky a služby v oblasti slaboproudých, silnoproudých rozvodů od technického návrhu přes projekt, realizaci až po záruční i pozáruční servis všech dodávaných technologií a systémů.</a:t>
            </a:r>
          </a:p>
          <a:p>
            <a:endParaRPr lang="cs-CZ" sz="1300" dirty="0">
              <a:latin typeface="Myriad Pro" pitchFamily="34" charset="0"/>
            </a:endParaRPr>
          </a:p>
          <a:p>
            <a:r>
              <a:rPr lang="cs-CZ" sz="1600" b="1" dirty="0">
                <a:solidFill>
                  <a:srgbClr val="005092"/>
                </a:solidFill>
                <a:latin typeface="Myriad Pro" pitchFamily="34" charset="0"/>
              </a:rPr>
              <a:t>Hlavní činnosti:</a:t>
            </a:r>
          </a:p>
          <a:p>
            <a:endParaRPr lang="cs-CZ" sz="1300" dirty="0">
              <a:latin typeface="Myriad Pro" pitchFamily="34" charset="0"/>
            </a:endParaRP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Elektromontáže SIL a SLP</a:t>
            </a: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Měření a regulace</a:t>
            </a: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Rozvody tepla a chladu</a:t>
            </a: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Vzduchotechnika</a:t>
            </a: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Zdravotechnika</a:t>
            </a:r>
          </a:p>
          <a:p>
            <a:pPr marL="285750" indent="-285750">
              <a:buClr>
                <a:srgbClr val="005092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Servis</a:t>
            </a:r>
          </a:p>
          <a:p>
            <a:pPr>
              <a:buClr>
                <a:srgbClr val="005092"/>
              </a:buClr>
            </a:pPr>
            <a:endParaRPr lang="cs-CZ" sz="1300" dirty="0">
              <a:latin typeface="Myriad Pro" pitchFamily="34" charset="0"/>
            </a:endParaRPr>
          </a:p>
          <a:p>
            <a:endParaRPr lang="cs-CZ" sz="1300" dirty="0">
              <a:latin typeface="Myriad Pro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7CF1691-9620-41FE-A9F7-FE9C68E5D2CC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00509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Elektromontáže</a:t>
            </a:r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FC81051E-46F9-40AF-9150-411695996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03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7A6279-E5E1-4081-B8B0-67FBFE0F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Divize Development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C88F254-80A6-425E-A1BF-B3D922139F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- Příprava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E09889C-A961-4D17-9284-FD0C212A1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4968129-CCEB-4119-83E1-ABAD925A3675}"/>
              </a:ext>
            </a:extLst>
          </p:cNvPr>
          <p:cNvSpPr txBox="1"/>
          <p:nvPr/>
        </p:nvSpPr>
        <p:spPr>
          <a:xfrm>
            <a:off x="839416" y="547168"/>
            <a:ext cx="615666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4400" dirty="0">
                <a:solidFill>
                  <a:schemeClr val="bg1"/>
                </a:solidFill>
                <a:latin typeface="Myriad Pro Light" panose="020B0603030403020204" pitchFamily="34" charset="0"/>
              </a:rPr>
              <a:t>Development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419478D-C79F-4192-B783-700734605021}"/>
              </a:ext>
            </a:extLst>
          </p:cNvPr>
          <p:cNvSpPr txBox="1"/>
          <p:nvPr/>
        </p:nvSpPr>
        <p:spPr>
          <a:xfrm>
            <a:off x="839416" y="4221088"/>
            <a:ext cx="61566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latin typeface="Myriad Pro Light" panose="020B0603030403020204" pitchFamily="34" charset="0"/>
              </a:rPr>
              <a:t>Posouzení záměru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latin typeface="Myriad Pro Light" panose="020B0603030403020204" pitchFamily="34" charset="0"/>
              </a:rPr>
              <a:t>Zpracování projektové dokumentace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latin typeface="Myriad Pro Light" panose="020B0603030403020204" pitchFamily="34" charset="0"/>
              </a:rPr>
              <a:t>Inženýrská činnost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  <a:latin typeface="Myriad Pro Light" panose="020B0603030403020204" pitchFamily="34" charset="0"/>
              </a:rPr>
              <a:t>Koordinace a řízení projektu</a:t>
            </a:r>
          </a:p>
        </p:txBody>
      </p:sp>
      <p:pic>
        <p:nvPicPr>
          <p:cNvPr id="10" name="Obrázek 9" descr="Obsah obrázku exteriér, budova, město, obytný dům&#10;&#10;Popis byl vytvořen automaticky">
            <a:extLst>
              <a:ext uri="{FF2B5EF4-FFF2-40B4-BE49-F238E27FC236}">
                <a16:creationId xmlns:a16="http://schemas.microsoft.com/office/drawing/2014/main" id="{1030420B-471C-43E6-97DF-8C3CE950C6A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5427" y="-459432"/>
            <a:ext cx="12817426" cy="982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58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911424" y="1785929"/>
            <a:ext cx="47525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87224E"/>
                </a:solidFill>
                <a:latin typeface="Myriad Pro Light" panose="020B0403030403020204" pitchFamily="34" charset="0"/>
              </a:rPr>
              <a:t>V případě, kdy je ve skupině možnost realizace developerského projektu, dostane se záměr k nám.</a:t>
            </a:r>
          </a:p>
          <a:p>
            <a:endParaRPr lang="cs-CZ" b="1" dirty="0">
              <a:latin typeface="Myriad Pro Light" panose="020B0403030403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Posoudíme záměr, a to jak z ekonomického tak i technického hlediska. Připravíme podklady pro rozhodnutí, zda se záměrem dále zabývat či nikoliv.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Řešíme jak projekty výstavby bytových a rodinných domů, tak i zasíťování pozemků a následný prodej pozemků či jednotek.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Zhodnotíme lokalitu, předpokládané náklady a výnosy a provedeme analýzu.</a:t>
            </a:r>
          </a:p>
          <a:p>
            <a:pPr>
              <a:buClr>
                <a:srgbClr val="005092"/>
              </a:buClr>
            </a:pPr>
            <a:endParaRPr lang="cs-CZ" dirty="0">
              <a:latin typeface="Myriad Pro" pitchFamily="34" charset="0"/>
            </a:endParaRPr>
          </a:p>
          <a:p>
            <a:endParaRPr lang="cs-CZ" dirty="0">
              <a:latin typeface="Myriad Pro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7CF1691-9620-41FE-A9F7-FE9C68E5D2CC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87224E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Posouzení záměru</a:t>
            </a:r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FC81051E-46F9-40AF-9150-411695996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  <p:pic>
        <p:nvPicPr>
          <p:cNvPr id="9" name="Zástupný obsah 3" descr="Obsah obrázku mapa&#10;&#10;Popis byl vytvořen automaticky">
            <a:extLst>
              <a:ext uri="{FF2B5EF4-FFF2-40B4-BE49-F238E27FC236}">
                <a16:creationId xmlns:a16="http://schemas.microsoft.com/office/drawing/2014/main" id="{8FF020F3-26B7-412A-8A4E-104022BBF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8" y="1785929"/>
            <a:ext cx="5638545" cy="359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14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983432" y="1674673"/>
            <a:ext cx="9577064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87224E"/>
                </a:solidFill>
                <a:latin typeface="Myriad Pro Light" panose="020B0403030403020204" pitchFamily="34" charset="0"/>
              </a:rPr>
              <a:t>Pro záměr zajišťujeme zpracování kompletní projektové dokumentace a to ve všech fázích: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Studie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Projektová dokumentace k územnímu rozhodnutí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Projektová dokumentace pro stavební povolení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Realizační projektová dokumentace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Dokumentace skutečného provedení</a:t>
            </a:r>
          </a:p>
          <a:p>
            <a:pPr marL="0" indent="0"/>
            <a:endParaRPr lang="cs-CZ" sz="1400" dirty="0">
              <a:latin typeface="Myriad Pro Light" panose="020B0403030403020204" pitchFamily="34" charset="0"/>
            </a:endParaRPr>
          </a:p>
          <a:p>
            <a:pPr marL="0" indent="0"/>
            <a:r>
              <a:rPr lang="cs-CZ" sz="1600" b="1" dirty="0">
                <a:solidFill>
                  <a:srgbClr val="87224E"/>
                </a:solidFill>
                <a:latin typeface="Myriad Pro Light" panose="020B0403030403020204" pitchFamily="34" charset="0"/>
              </a:rPr>
              <a:t>a se všemi profesemi:</a:t>
            </a:r>
          </a:p>
          <a:p>
            <a:pPr marL="0" indent="0"/>
            <a:endParaRPr lang="cs-CZ" sz="1400" b="1" dirty="0">
              <a:solidFill>
                <a:srgbClr val="87224E"/>
              </a:solidFill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 err="1">
                <a:latin typeface="Myriad Pro Light" panose="020B0403030403020204" pitchFamily="34" charset="0"/>
              </a:rPr>
              <a:t>Architektonicko</a:t>
            </a:r>
            <a:r>
              <a:rPr lang="cs-CZ" sz="1400" dirty="0">
                <a:latin typeface="Myriad Pro Light" panose="020B0403030403020204" pitchFamily="34" charset="0"/>
              </a:rPr>
              <a:t> - stavební řešení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Statika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Elektroinstalace silnoproud a slaboproud, vzduchotechnika, vytápění, chlazení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Venkovní úpravy: komunikace a chodníky, přípojky vody, kanalizace, teplovod</a:t>
            </a:r>
          </a:p>
          <a:p>
            <a:pPr marL="0" indent="0"/>
            <a:endParaRPr lang="cs-CZ" sz="1800" dirty="0">
              <a:latin typeface="Myriad Pro Light" panose="020B0403030403020204" pitchFamily="34" charset="0"/>
            </a:endParaRPr>
          </a:p>
          <a:p>
            <a:pPr>
              <a:buClr>
                <a:srgbClr val="005092"/>
              </a:buClr>
            </a:pPr>
            <a:endParaRPr lang="cs-CZ" sz="1300" dirty="0">
              <a:latin typeface="Myriad Pro Light" panose="020B0403030403020204" pitchFamily="34" charset="0"/>
            </a:endParaRPr>
          </a:p>
          <a:p>
            <a:endParaRPr lang="cs-CZ" sz="1300" dirty="0">
              <a:latin typeface="Myriad Pro Light" panose="020B04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7CF1691-9620-41FE-A9F7-FE9C68E5D2CC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87224E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Zpracování projektové dokumentace</a:t>
            </a:r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FC81051E-46F9-40AF-9150-411695996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604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983432" y="1674673"/>
            <a:ext cx="3888432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87224E"/>
                </a:solidFill>
                <a:latin typeface="Myriad Pro Light" panose="020B0403030403020204" pitchFamily="34" charset="0"/>
              </a:rPr>
              <a:t>Developerské projekty vyžadují vždy povolení stavebního úřadu. Ve většině případů se jedná o územní rozhodnutí </a:t>
            </a:r>
          </a:p>
          <a:p>
            <a:r>
              <a:rPr lang="cs-CZ" sz="1600" b="1" dirty="0">
                <a:solidFill>
                  <a:srgbClr val="87224E"/>
                </a:solidFill>
                <a:latin typeface="Myriad Pro Light" panose="020B0403030403020204" pitchFamily="34" charset="0"/>
              </a:rPr>
              <a:t>a stavební povolení. Po realizaci zajišťujeme kolaudační souhlas.</a:t>
            </a:r>
          </a:p>
          <a:p>
            <a:endParaRPr lang="cs-CZ" sz="1600" dirty="0">
              <a:latin typeface="Myriad Pro Light" panose="020B0403030403020204" pitchFamily="34" charset="0"/>
            </a:endParaRPr>
          </a:p>
          <a:p>
            <a:r>
              <a:rPr lang="cs-CZ" sz="1600" b="1" dirty="0">
                <a:solidFill>
                  <a:srgbClr val="87224E"/>
                </a:solidFill>
                <a:latin typeface="Myriad Pro Light" panose="020B0403030403020204" pitchFamily="34" charset="0"/>
              </a:rPr>
              <a:t>Součástí inženýrské činnosti je dále:</a:t>
            </a:r>
          </a:p>
          <a:p>
            <a:endParaRPr lang="cs-CZ" b="1" dirty="0">
              <a:solidFill>
                <a:srgbClr val="87224E"/>
              </a:solidFill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Zajištění vyjádření orgánů státní správy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Podklady k vynětí ze ZPF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Radonový průzkum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Geologický a hydrogeologický průzkum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apod.</a:t>
            </a:r>
          </a:p>
          <a:p>
            <a:pPr marL="0" indent="0"/>
            <a:endParaRPr lang="cs-CZ" sz="1800" dirty="0">
              <a:latin typeface="Myriad Pro Light" panose="020B0403030403020204" pitchFamily="34" charset="0"/>
            </a:endParaRPr>
          </a:p>
          <a:p>
            <a:pPr>
              <a:buClr>
                <a:srgbClr val="005092"/>
              </a:buClr>
            </a:pPr>
            <a:endParaRPr lang="cs-CZ" sz="1300" dirty="0">
              <a:latin typeface="Myriad Pro Light" panose="020B0403030403020204" pitchFamily="34" charset="0"/>
            </a:endParaRPr>
          </a:p>
          <a:p>
            <a:endParaRPr lang="cs-CZ" sz="1300" dirty="0">
              <a:latin typeface="Myriad Pro Light" panose="020B04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7CF1691-9620-41FE-A9F7-FE9C68E5D2CC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87224E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Inženýrská činnost</a:t>
            </a:r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FC81051E-46F9-40AF-9150-411695996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911C5C0-6C5B-49CD-A4D0-8F6D7D495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1556792"/>
            <a:ext cx="672088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18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exteriér, budova, město, věž&#10;&#10;Popis byl vytvořen automaticky">
            <a:extLst>
              <a:ext uri="{FF2B5EF4-FFF2-40B4-BE49-F238E27FC236}">
                <a16:creationId xmlns:a16="http://schemas.microsoft.com/office/drawing/2014/main" id="{9225F483-5C1D-4BF6-B499-3233E7D32F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78" y="-747464"/>
            <a:ext cx="15447794" cy="760546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7408" y="548680"/>
            <a:ext cx="7960968" cy="56040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Představení NWT a.s.</a:t>
            </a:r>
          </a:p>
        </p:txBody>
      </p:sp>
      <p:sp>
        <p:nvSpPr>
          <p:cNvPr id="7" name="Obdélník 6"/>
          <p:cNvSpPr/>
          <p:nvPr/>
        </p:nvSpPr>
        <p:spPr>
          <a:xfrm>
            <a:off x="983432" y="1412776"/>
            <a:ext cx="5792561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00" dirty="0">
                <a:solidFill>
                  <a:schemeClr val="bg1"/>
                </a:solidFill>
                <a:latin typeface="Myriad Pro Light" panose="020B0403030403020204" pitchFamily="34" charset="0"/>
              </a:rPr>
              <a:t>Už více než čtvrtstoletí patříme mezi nejvýznamnější technologické a inovační firmy České republiky. Naší vizí je přinášet lidem ty nejnovější světové technologie (New </a:t>
            </a:r>
            <a:r>
              <a:rPr lang="cs-CZ" sz="13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World</a:t>
            </a:r>
            <a:r>
              <a:rPr lang="cs-CZ" sz="1300" dirty="0">
                <a:solidFill>
                  <a:schemeClr val="bg1"/>
                </a:solidFill>
                <a:latin typeface="Myriad Pro Light" panose="020B0403030403020204" pitchFamily="34" charset="0"/>
              </a:rPr>
              <a:t> Technologies).  Nadčasové produkty, chytrá řešení a nejvyšší kvalita jsou hlavní atributy NWT. V posledních letech investujeme především do inovativních projektů a start-upů zaměřených na trvale udržitelný rozvoj i celosvětovou environmentální politiku.</a:t>
            </a:r>
          </a:p>
          <a:p>
            <a:endParaRPr lang="cs-CZ" sz="13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r>
              <a:rPr lang="cs-CZ" sz="1300" i="1" dirty="0">
                <a:solidFill>
                  <a:schemeClr val="bg1"/>
                </a:solidFill>
                <a:latin typeface="Myriad Pro Light" panose="020B0403030403020204" pitchFamily="34" charset="0"/>
              </a:rPr>
              <a:t>„Většina věcí, jimiž se budeme v příští dekádě zabývat , momentálně ještě ani neexistuje, a to nás baví ze všeho nejvíce.“</a:t>
            </a:r>
          </a:p>
          <a:p>
            <a:endParaRPr lang="cs-CZ" sz="1300" i="1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r>
              <a:rPr lang="cs-CZ" sz="1600" b="1" dirty="0">
                <a:solidFill>
                  <a:schemeClr val="bg1"/>
                </a:solidFill>
                <a:latin typeface="Myriad Pro" panose="020B0503030403020204" pitchFamily="34" charset="0"/>
              </a:rPr>
              <a:t>Základní údaje:</a:t>
            </a:r>
          </a:p>
          <a:p>
            <a:endParaRPr lang="cs-CZ" sz="1300" dirty="0">
              <a:solidFill>
                <a:schemeClr val="bg1"/>
              </a:solidFill>
            </a:endParaRPr>
          </a:p>
          <a:p>
            <a:r>
              <a:rPr lang="cs-CZ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sídlo společnosti: 	nám. Míru 1217, 768 24 Hulín</a:t>
            </a:r>
          </a:p>
          <a:p>
            <a:r>
              <a:rPr lang="cs-CZ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korespondenční adresa: 	tř. Tomáše Bati 269, 760 01 Zlín</a:t>
            </a:r>
          </a:p>
          <a:p>
            <a:r>
              <a:rPr lang="cs-CZ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IČ: 		63469511</a:t>
            </a:r>
          </a:p>
          <a:p>
            <a:r>
              <a:rPr lang="cs-CZ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založení společnosti: 	1992 (dříve NWT </a:t>
            </a:r>
            <a:r>
              <a:rPr lang="cs-CZ" sz="1400" dirty="0" err="1">
                <a:solidFill>
                  <a:schemeClr val="bg1"/>
                </a:solidFill>
                <a:latin typeface="Myriad Pro Light" panose="020B0403030403020204" pitchFamily="34" charset="0"/>
              </a:rPr>
              <a:t>Computer</a:t>
            </a:r>
            <a:r>
              <a:rPr lang="cs-CZ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 s.r.o.)</a:t>
            </a:r>
          </a:p>
          <a:p>
            <a:r>
              <a:rPr lang="cs-CZ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právní forma: 	akciová společnost</a:t>
            </a:r>
          </a:p>
          <a:p>
            <a:r>
              <a:rPr lang="cs-CZ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pobočky: 		Zlín, Praha, Brno</a:t>
            </a:r>
          </a:p>
          <a:p>
            <a:r>
              <a:rPr lang="cs-CZ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počet zaměstnanců:	230</a:t>
            </a:r>
          </a:p>
          <a:p>
            <a:endParaRPr lang="cs-CZ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web:		</a:t>
            </a:r>
            <a:r>
              <a:rPr lang="cs-CZ" sz="1400" dirty="0">
                <a:solidFill>
                  <a:schemeClr val="bg1"/>
                </a:solidFill>
                <a:latin typeface="Myriad Pro Light" panose="020B04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www.nwt.cz</a:t>
            </a:r>
            <a:endParaRPr lang="cs-CZ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e-mail:		</a:t>
            </a:r>
            <a:r>
              <a:rPr lang="cs-CZ" sz="1400" dirty="0">
                <a:solidFill>
                  <a:schemeClr val="bg1"/>
                </a:solidFill>
                <a:latin typeface="Myriad Pro Light" panose="020B04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nwt@nwt.cz</a:t>
            </a:r>
            <a:endParaRPr lang="cs-CZ" sz="1400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Myriad Pro Light" panose="020B0403030403020204" pitchFamily="34" charset="0"/>
              </a:rPr>
              <a:t>telefon:		800 570 570</a:t>
            </a:r>
          </a:p>
          <a:p>
            <a:endParaRPr lang="cs-CZ" sz="1300" i="1" dirty="0">
              <a:solidFill>
                <a:schemeClr val="bg1"/>
              </a:solidFill>
              <a:latin typeface="Myriad Pro Light" panose="020B0403030403020204" pitchFamily="34" charset="0"/>
            </a:endParaRPr>
          </a:p>
          <a:p>
            <a:endParaRPr lang="cs-CZ" sz="1300" dirty="0">
              <a:solidFill>
                <a:schemeClr val="bg1"/>
              </a:solidFill>
              <a:latin typeface="Myriad Pro Light" panose="020B04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4B204CB-D610-4F39-A1D3-5355CA906F06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Představení NWT a.s.</a:t>
            </a:r>
          </a:p>
        </p:txBody>
      </p:sp>
      <p:pic>
        <p:nvPicPr>
          <p:cNvPr id="5" name="Obrázek 4" descr="Obsah obrázku kreslení&#10;&#10;Popis byl vytvořen automaticky">
            <a:extLst>
              <a:ext uri="{FF2B5EF4-FFF2-40B4-BE49-F238E27FC236}">
                <a16:creationId xmlns:a16="http://schemas.microsoft.com/office/drawing/2014/main" id="{2F9AEEA0-1A00-41F1-90B6-8C9C8A045A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983432" y="1674673"/>
            <a:ext cx="324036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87224E"/>
                </a:solidFill>
                <a:latin typeface="Myriad Pro Light" panose="020B0403030403020204" pitchFamily="34" charset="0"/>
              </a:rPr>
              <a:t>Každý developerský projekt je třeba v průběhu realizace řídit </a:t>
            </a:r>
          </a:p>
          <a:p>
            <a:r>
              <a:rPr lang="cs-CZ" sz="1600" b="1" dirty="0">
                <a:solidFill>
                  <a:srgbClr val="87224E"/>
                </a:solidFill>
                <a:latin typeface="Myriad Pro Light" panose="020B0403030403020204" pitchFamily="34" charset="0"/>
              </a:rPr>
              <a:t>a koordinovat. </a:t>
            </a:r>
          </a:p>
          <a:p>
            <a:endParaRPr lang="cs-CZ" sz="1600" b="1" dirty="0">
              <a:solidFill>
                <a:srgbClr val="87224E"/>
              </a:solidFill>
              <a:latin typeface="Myriad Pro Light" panose="020B0403030403020204" pitchFamily="34" charset="0"/>
            </a:endParaRPr>
          </a:p>
          <a:p>
            <a:r>
              <a:rPr lang="cs-CZ" sz="1600" b="1" dirty="0">
                <a:solidFill>
                  <a:srgbClr val="87224E"/>
                </a:solidFill>
                <a:latin typeface="Myriad Pro Light" panose="020B0403030403020204" pitchFamily="34" charset="0"/>
              </a:rPr>
              <a:t>Jedná se především o: 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Zajištění smluvní dokumentace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Komunikace se zájemci o produkt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Koordinace prodejců produktu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Kontrola stavebních prací</a:t>
            </a:r>
          </a:p>
          <a:p>
            <a:pPr>
              <a:buFont typeface="Wingdings" pitchFamily="2" charset="2"/>
              <a:buChar char="Ø"/>
            </a:pPr>
            <a:endParaRPr lang="cs-CZ" sz="1400" dirty="0">
              <a:latin typeface="Myriad Pro Light" panose="020B0403030403020204" pitchFamily="34" charset="0"/>
            </a:endParaRPr>
          </a:p>
          <a:p>
            <a:pPr marL="0" indent="0"/>
            <a:endParaRPr lang="cs-CZ" sz="1400" dirty="0">
              <a:latin typeface="Myriad Pro Light" panose="020B0403030403020204" pitchFamily="34" charset="0"/>
            </a:endParaRPr>
          </a:p>
          <a:p>
            <a:pPr>
              <a:buClr>
                <a:srgbClr val="005092"/>
              </a:buClr>
            </a:pPr>
            <a:endParaRPr lang="cs-CZ" sz="1400" dirty="0">
              <a:latin typeface="Myriad Pro Light" panose="020B0403030403020204" pitchFamily="34" charset="0"/>
            </a:endParaRPr>
          </a:p>
          <a:p>
            <a:endParaRPr lang="cs-CZ" sz="1400" dirty="0">
              <a:latin typeface="Myriad Pro Light" panose="020B04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7CF1691-9620-41FE-A9F7-FE9C68E5D2CC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87224E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Koordinace a řízení projektu</a:t>
            </a:r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FC81051E-46F9-40AF-9150-411695996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  <p:pic>
        <p:nvPicPr>
          <p:cNvPr id="3" name="Obrázek 2" descr="Obsah obrázku exteriér, obloha, osoba, budova&#10;&#10;Popis byl vytvořen automaticky">
            <a:extLst>
              <a:ext uri="{FF2B5EF4-FFF2-40B4-BE49-F238E27FC236}">
                <a16:creationId xmlns:a16="http://schemas.microsoft.com/office/drawing/2014/main" id="{F79C8A58-BCB2-488C-B296-20BF0A0D5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85" y="1104550"/>
            <a:ext cx="7654551" cy="575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83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623392" y="1628800"/>
            <a:ext cx="53285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b="1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 err="1">
                <a:solidFill>
                  <a:srgbClr val="87224E"/>
                </a:solidFill>
                <a:latin typeface="Myriad Pro Light" panose="020B0403030403020204" pitchFamily="34" charset="0"/>
              </a:rPr>
              <a:t>Postoupky</a:t>
            </a:r>
            <a:r>
              <a:rPr lang="cs-CZ" sz="1400" dirty="0">
                <a:latin typeface="Myriad Pro Light" panose="020B0403030403020204" pitchFamily="34" charset="0"/>
              </a:rPr>
              <a:t> – realizace technické infrastruktury a komunikací, prodej zasíťovaných  pozemků. Možnost prodeje domů divize Pasivních domů.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87224E"/>
                </a:solidFill>
                <a:latin typeface="Myriad Pro Light" panose="020B0403030403020204" pitchFamily="34" charset="0"/>
              </a:rPr>
              <a:t>Bydlení Kvítková s.r.o. </a:t>
            </a:r>
            <a:r>
              <a:rPr lang="cs-CZ" sz="1400" dirty="0">
                <a:latin typeface="Myriad Pro Light" panose="020B0403030403020204" pitchFamily="34" charset="0"/>
              </a:rPr>
              <a:t>– rekonstrukce kancelářské budovy na bytový dům.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87224E"/>
                </a:solidFill>
                <a:latin typeface="Myriad Pro Light" panose="020B0403030403020204" pitchFamily="34" charset="0"/>
              </a:rPr>
              <a:t>Parkovací dům </a:t>
            </a:r>
            <a:r>
              <a:rPr lang="cs-CZ" sz="1400" dirty="0">
                <a:latin typeface="Myriad Pro Light" panose="020B0403030403020204" pitchFamily="34" charset="0"/>
              </a:rPr>
              <a:t>– zajištění parkování ve dvoře Bydlení Kvítková.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87224E"/>
                </a:solidFill>
                <a:latin typeface="Myriad Pro Light" panose="020B0403030403020204" pitchFamily="34" charset="0"/>
              </a:rPr>
              <a:t>Kopřivnice</a:t>
            </a:r>
            <a:r>
              <a:rPr lang="cs-CZ" sz="1400" b="1" dirty="0">
                <a:latin typeface="Myriad Pro Light" panose="020B0403030403020204" pitchFamily="34" charset="0"/>
              </a:rPr>
              <a:t> </a:t>
            </a:r>
            <a:r>
              <a:rPr lang="cs-CZ" sz="1400" dirty="0">
                <a:latin typeface="Myriad Pro Light" panose="020B0403030403020204" pitchFamily="34" charset="0"/>
              </a:rPr>
              <a:t>– koupě pozemků od města, realizace technické infrastruktury, prodej pozemků, výstavba a prodej 9 bytových domů.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87224E"/>
                </a:solidFill>
                <a:latin typeface="Myriad Pro Light" panose="020B0403030403020204" pitchFamily="34" charset="0"/>
              </a:rPr>
              <a:t>Luhačovice</a:t>
            </a:r>
            <a:r>
              <a:rPr lang="cs-CZ" sz="1400" dirty="0">
                <a:latin typeface="Myriad Pro Light" panose="020B0403030403020204" pitchFamily="34" charset="0"/>
              </a:rPr>
              <a:t> – výstavba 3 bytových domů, spolupráce s majitelkou pozemku.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b="1" dirty="0">
                <a:solidFill>
                  <a:srgbClr val="87224E"/>
                </a:solidFill>
                <a:latin typeface="Myriad Pro Light" panose="020B0403030403020204" pitchFamily="34" charset="0"/>
              </a:rPr>
              <a:t>Klientské vestavby Park Tower </a:t>
            </a:r>
            <a:r>
              <a:rPr lang="cs-CZ" sz="1400" dirty="0">
                <a:latin typeface="Myriad Pro Light" panose="020B0403030403020204" pitchFamily="34" charset="0"/>
              </a:rPr>
              <a:t>– realizace vybavení bytů dle přání majitelů jednotek na Park Toweru.</a:t>
            </a:r>
          </a:p>
          <a:p>
            <a:pPr marL="0" indent="0"/>
            <a:endParaRPr lang="cs-CZ" sz="1400" dirty="0">
              <a:latin typeface="Myriad Pro Light" panose="020B0403030403020204" pitchFamily="34" charset="0"/>
            </a:endParaRP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pPr>
              <a:buFont typeface="Wingdings" pitchFamily="2" charset="2"/>
              <a:buChar char="Ø"/>
            </a:pPr>
            <a:endParaRPr lang="cs-CZ" sz="1400" dirty="0">
              <a:latin typeface="Myriad Pro Light" panose="020B0403030403020204" pitchFamily="34" charset="0"/>
            </a:endParaRPr>
          </a:p>
          <a:p>
            <a:pPr marL="0" indent="0"/>
            <a:endParaRPr lang="cs-CZ" sz="1400" dirty="0">
              <a:latin typeface="Myriad Pro Light" panose="020B0403030403020204" pitchFamily="34" charset="0"/>
            </a:endParaRPr>
          </a:p>
          <a:p>
            <a:pPr>
              <a:buClr>
                <a:srgbClr val="005092"/>
              </a:buClr>
            </a:pPr>
            <a:endParaRPr lang="cs-CZ" sz="1400" dirty="0">
              <a:latin typeface="Myriad Pro Light" panose="020B0403030403020204" pitchFamily="34" charset="0"/>
            </a:endParaRPr>
          </a:p>
          <a:p>
            <a:endParaRPr lang="cs-CZ" sz="1400" dirty="0">
              <a:latin typeface="Myriad Pro Light" panose="020B04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77CF1691-9620-41FE-A9F7-FE9C68E5D2CC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87224E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Aktuální projekty v roce 2022</a:t>
            </a:r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FC81051E-46F9-40AF-9150-411695996D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261FC02-9333-43DE-8AC4-8C5C3F8C3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3407" y="1114164"/>
            <a:ext cx="5328592" cy="322096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50D4FEB-28F8-4007-90B7-F519D4CE70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3407" y="3637037"/>
            <a:ext cx="5328593" cy="322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80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 descr="Obsah obrázku osoba, držení, žena, stojící&#10;&#10;Popis byl vytvořen automaticky">
            <a:extLst>
              <a:ext uri="{FF2B5EF4-FFF2-40B4-BE49-F238E27FC236}">
                <a16:creationId xmlns:a16="http://schemas.microsoft.com/office/drawing/2014/main" id="{DD27B794-7882-4D23-836D-48843B8E4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198D4616-0E4C-42EB-8F59-28CFFE54C0D4}"/>
              </a:ext>
            </a:extLst>
          </p:cNvPr>
          <p:cNvSpPr txBox="1">
            <a:spLocks/>
          </p:cNvSpPr>
          <p:nvPr/>
        </p:nvSpPr>
        <p:spPr>
          <a:xfrm>
            <a:off x="812388" y="5229200"/>
            <a:ext cx="5787668" cy="31253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Výstavba produkčních skleníků na klíč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C5A1F625-6761-4636-B775-E4FAAB529515}"/>
              </a:ext>
            </a:extLst>
          </p:cNvPr>
          <p:cNvSpPr txBox="1">
            <a:spLocks/>
          </p:cNvSpPr>
          <p:nvPr/>
        </p:nvSpPr>
        <p:spPr>
          <a:xfrm>
            <a:off x="815433" y="764704"/>
            <a:ext cx="7960968" cy="560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r>
              <a:rPr lang="cs-CZ" sz="4400" dirty="0">
                <a:solidFill>
                  <a:schemeClr val="bg1"/>
                </a:solidFill>
              </a:rPr>
              <a:t>Produkční skleníky</a:t>
            </a:r>
          </a:p>
        </p:txBody>
      </p:sp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FD928616-1875-40A1-9AA3-413C355F4A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988" y="102342"/>
            <a:ext cx="2774499" cy="19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96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budova, tráva, stopa&#10;&#10;Popis byl vytvořen automaticky">
            <a:extLst>
              <a:ext uri="{FF2B5EF4-FFF2-40B4-BE49-F238E27FC236}">
                <a16:creationId xmlns:a16="http://schemas.microsoft.com/office/drawing/2014/main" id="{8E651F8E-5B96-4CC8-92A6-824E66B5B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6" y="-776930"/>
            <a:ext cx="12202155" cy="841186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83432" y="1628800"/>
            <a:ext cx="56886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Myriad Pro Light" panose="020B0403030403020204" pitchFamily="34" charset="0"/>
              </a:rPr>
              <a:t>V roli generálního dodavatele stavíme na klíč produkční skleníky pro celoroční pěstování ovoce, zeleniny a květin.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Aktuálně jsme největším stavitelem produkčních skleníků v České a Slovenské republice. Postavili jsme také dosud největší skleník v Česku – 11ha Farmu </a:t>
            </a:r>
            <a:r>
              <a:rPr lang="cs-CZ" sz="1400" dirty="0" err="1">
                <a:latin typeface="Myriad Pro Light" panose="020B0403030403020204" pitchFamily="34" charset="0"/>
              </a:rPr>
              <a:t>Bezdínek</a:t>
            </a:r>
            <a:r>
              <a:rPr lang="cs-CZ" sz="1400" dirty="0">
                <a:latin typeface="Myriad Pro Light" panose="020B0403030403020204" pitchFamily="34" charset="0"/>
              </a:rPr>
              <a:t> v Dolní Lutyni.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Za výstavbu odpovídá stabilní tým našich zkušených technologů, projektových manažerů, stavbyvedoucích, strojníků a techniků. 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D063C6D9-6AF3-499C-88B3-2FFD402A3930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422907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Výstavba produkčních skleníků na klíč</a:t>
            </a:r>
          </a:p>
        </p:txBody>
      </p:sp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835735F2-479D-47E2-8064-4351606509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A62192FA-4DED-484B-A661-2DA860FBB2BE}"/>
              </a:ext>
            </a:extLst>
          </p:cNvPr>
          <p:cNvSpPr/>
          <p:nvPr/>
        </p:nvSpPr>
        <p:spPr>
          <a:xfrm>
            <a:off x="7464152" y="1613735"/>
            <a:ext cx="273630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422907"/>
                </a:solidFill>
                <a:latin typeface="Myriad Pro" pitchFamily="34" charset="0"/>
              </a:rPr>
              <a:t>Zajišťujeme:</a:t>
            </a:r>
          </a:p>
          <a:p>
            <a:endParaRPr lang="cs-CZ" sz="1600" b="1" dirty="0">
              <a:solidFill>
                <a:srgbClr val="DE6F10"/>
              </a:solidFill>
              <a:latin typeface="Myriad Pro" pitchFamily="34" charset="0"/>
            </a:endParaRPr>
          </a:p>
          <a:p>
            <a:pPr marL="285750" indent="-285750">
              <a:buClr>
                <a:srgbClr val="422907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Projekce a příprava staveb</a:t>
            </a:r>
          </a:p>
          <a:p>
            <a:pPr marL="285750" indent="-285750">
              <a:buClr>
                <a:srgbClr val="422907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Výstavba na klíč</a:t>
            </a:r>
          </a:p>
          <a:p>
            <a:pPr marL="285750" indent="-285750">
              <a:buClr>
                <a:srgbClr val="422907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Administrace dotací</a:t>
            </a:r>
          </a:p>
          <a:p>
            <a:pPr marL="285750" indent="-285750">
              <a:buClr>
                <a:srgbClr val="422907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Mechanizace a vybavení</a:t>
            </a:r>
          </a:p>
          <a:p>
            <a:pPr marL="285750" indent="-285750">
              <a:buClr>
                <a:srgbClr val="422907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Poradenství a školení</a:t>
            </a:r>
            <a:endParaRPr lang="cs-CZ" sz="1400" dirty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071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osoba, muž, počítač&#10;&#10;Popis byl vytvořen automaticky">
            <a:extLst>
              <a:ext uri="{FF2B5EF4-FFF2-40B4-BE49-F238E27FC236}">
                <a16:creationId xmlns:a16="http://schemas.microsoft.com/office/drawing/2014/main" id="{A443C425-84A7-2E7D-B144-9851D3311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812388" y="4001287"/>
            <a:ext cx="6129622" cy="20213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</a:t>
            </a:r>
            <a:r>
              <a:rPr lang="cs-CZ" sz="2400" dirty="0">
                <a:solidFill>
                  <a:schemeClr val="bg1"/>
                </a:solidFill>
              </a:rPr>
              <a:t>dávky výpočetní techniky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Datové centrum a cloud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Správa, bezpečnost a outsourcing 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Informační systémy a aplikace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3068AE01-E5BD-4B0D-B7A9-2984D6C194E5}"/>
              </a:ext>
            </a:extLst>
          </p:cNvPr>
          <p:cNvSpPr txBox="1">
            <a:spLocks/>
          </p:cNvSpPr>
          <p:nvPr/>
        </p:nvSpPr>
        <p:spPr>
          <a:xfrm>
            <a:off x="815433" y="764704"/>
            <a:ext cx="7960968" cy="560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r>
              <a:rPr lang="cs-CZ" sz="4400" dirty="0">
                <a:solidFill>
                  <a:schemeClr val="bg1"/>
                </a:solidFill>
              </a:rPr>
              <a:t>IT </a:t>
            </a:r>
            <a:r>
              <a:rPr lang="en-US" sz="4400" dirty="0">
                <a:solidFill>
                  <a:schemeClr val="bg1"/>
                </a:solidFill>
              </a:rPr>
              <a:t>&amp; </a:t>
            </a:r>
            <a:r>
              <a:rPr lang="cs-CZ" sz="4400" dirty="0">
                <a:solidFill>
                  <a:schemeClr val="bg1"/>
                </a:solidFill>
              </a:rPr>
              <a:t>Telekomunikace</a:t>
            </a:r>
          </a:p>
        </p:txBody>
      </p:sp>
      <p:pic>
        <p:nvPicPr>
          <p:cNvPr id="10" name="Obrázek 9" descr="Obsah obrázku kreslení&#10;&#10;Popis byl vytvořen automaticky">
            <a:extLst>
              <a:ext uri="{FF2B5EF4-FFF2-40B4-BE49-F238E27FC236}">
                <a16:creationId xmlns:a16="http://schemas.microsoft.com/office/drawing/2014/main" id="{4FA967CC-C665-4EDE-961F-C548F36C7D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988" y="102342"/>
            <a:ext cx="2774499" cy="19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97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osoba, žena, vsedě, přenosný počítač&#10;&#10;Popis byl vytvořen automaticky">
            <a:extLst>
              <a:ext uri="{FF2B5EF4-FFF2-40B4-BE49-F238E27FC236}">
                <a16:creationId xmlns:a16="http://schemas.microsoft.com/office/drawing/2014/main" id="{B4E683EA-54A1-435F-9AD9-8EEAE5CD8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59" y="-65348"/>
            <a:ext cx="15758759" cy="692334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983432" y="1764298"/>
            <a:ext cx="3816424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Myriad Pro Light" panose="020B0403030403020204" pitchFamily="34" charset="0"/>
              </a:rPr>
              <a:t>Dodáváme ICT řešení pro soukromé firmy,</a:t>
            </a:r>
          </a:p>
          <a:p>
            <a:r>
              <a:rPr lang="cs-CZ" sz="1400" i="1" dirty="0">
                <a:latin typeface="Myriad Pro Light" panose="020B0403030403020204" pitchFamily="34" charset="0"/>
              </a:rPr>
              <a:t>veřejnou správu, školství a zdravotnictví.</a:t>
            </a:r>
          </a:p>
          <a:p>
            <a:endParaRPr lang="cs-CZ" sz="1400" i="1" dirty="0">
              <a:latin typeface="Myriad Pro Light" panose="020B0403030403020204" pitchFamily="34" charset="0"/>
            </a:endParaRPr>
          </a:p>
          <a:p>
            <a:endParaRPr lang="cs-CZ" sz="1300" dirty="0">
              <a:latin typeface="Myriad Pro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5696"/>
                </a:solidFill>
                <a:latin typeface="Myriad Pro" pitchFamily="34" charset="0"/>
              </a:rPr>
              <a:t>Dodávky ICT řešení</a:t>
            </a:r>
            <a:br>
              <a:rPr lang="cs-CZ" sz="1400" b="1" dirty="0">
                <a:solidFill>
                  <a:srgbClr val="DE6F10"/>
                </a:solidFill>
                <a:latin typeface="Myriad Pro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Řadíme se k nejvýznamnějším dodavatelům výpočetní techniky v České republice. Trendy jen slepě nenásledujeme, ale také udáváme.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5696"/>
                </a:solidFill>
                <a:latin typeface="Myriad Pro" pitchFamily="34" charset="0"/>
              </a:rPr>
              <a:t>Tisková řešení</a:t>
            </a:r>
            <a:br>
              <a:rPr lang="cs-CZ" sz="1400" b="1" dirty="0">
                <a:solidFill>
                  <a:srgbClr val="DE6F10"/>
                </a:solidFill>
                <a:latin typeface="Myriad Pro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Nabízíme kompletní realizaci a správu tiskového řešení.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5696"/>
                </a:solidFill>
                <a:latin typeface="Myriad Pro" pitchFamily="34" charset="0"/>
              </a:rPr>
              <a:t>Internet věcí (</a:t>
            </a:r>
            <a:r>
              <a:rPr lang="cs-CZ" sz="1600" b="1" dirty="0" err="1">
                <a:solidFill>
                  <a:srgbClr val="005696"/>
                </a:solidFill>
                <a:latin typeface="Myriad Pro" pitchFamily="34" charset="0"/>
              </a:rPr>
              <a:t>IoT</a:t>
            </a:r>
            <a:r>
              <a:rPr lang="cs-CZ" sz="1600" b="1" dirty="0">
                <a:solidFill>
                  <a:srgbClr val="005696"/>
                </a:solidFill>
                <a:latin typeface="Myriad Pro" pitchFamily="34" charset="0"/>
              </a:rPr>
              <a:t>)</a:t>
            </a:r>
            <a:br>
              <a:rPr lang="cs-CZ" sz="1400" b="1" dirty="0">
                <a:solidFill>
                  <a:srgbClr val="DE6F10"/>
                </a:solidFill>
                <a:latin typeface="Myriad Pro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Vyvinuli jsme účinnou platformu pro optimalizaci logistických a výrobních procesů. Dokážeme efektivně snižovat náklady, zjednodušit jednotlivé pracovní úkony a předejít řadě problémů.</a:t>
            </a:r>
          </a:p>
          <a:p>
            <a:endParaRPr lang="cs-CZ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latin typeface="Myriad Pro Light" panose="020B04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08262D3D-3455-4709-B8F4-528A3C1FDCA2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00569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Dodávky výpočetní techniky</a:t>
            </a:r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0B171B84-D67A-47BC-97B7-4193608D47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01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soba, muž, oblek, interiér&#10;&#10;Popis byl vytvořen automaticky">
            <a:extLst>
              <a:ext uri="{FF2B5EF4-FFF2-40B4-BE49-F238E27FC236}">
                <a16:creationId xmlns:a16="http://schemas.microsoft.com/office/drawing/2014/main" id="{771EFE16-B910-477C-AE77-D5992E339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" y="654898"/>
            <a:ext cx="12192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752184" y="1844824"/>
            <a:ext cx="3672408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Myriad Pro Light" panose="020B0403030403020204" pitchFamily="34" charset="0"/>
              </a:rPr>
              <a:t>Nabízíme efektivní a finančně dostupné </a:t>
            </a:r>
            <a:r>
              <a:rPr lang="cs-CZ" sz="1400" dirty="0" err="1">
                <a:latin typeface="Myriad Pro Light" panose="020B0403030403020204" pitchFamily="34" charset="0"/>
              </a:rPr>
              <a:t>cloudové</a:t>
            </a:r>
            <a:r>
              <a:rPr lang="cs-CZ" sz="1400" dirty="0">
                <a:latin typeface="Myriad Pro Light" panose="020B0403030403020204" pitchFamily="34" charset="0"/>
              </a:rPr>
              <a:t> služby pro malé firmy i velké korporace. Patříme mezi tři největší prodejce </a:t>
            </a:r>
            <a:r>
              <a:rPr lang="cs-CZ" sz="1400" dirty="0" err="1">
                <a:latin typeface="Myriad Pro Light" panose="020B0403030403020204" pitchFamily="34" charset="0"/>
              </a:rPr>
              <a:t>cloudových</a:t>
            </a:r>
            <a:r>
              <a:rPr lang="cs-CZ" sz="1400" dirty="0">
                <a:latin typeface="Myriad Pro Light" panose="020B0403030403020204" pitchFamily="34" charset="0"/>
              </a:rPr>
              <a:t> služeb v České republice.</a:t>
            </a:r>
          </a:p>
          <a:p>
            <a:endParaRPr lang="cs-CZ" sz="1300" dirty="0">
              <a:latin typeface="Myriad Pro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5696"/>
                </a:solidFill>
                <a:latin typeface="Myriad Pro" pitchFamily="34" charset="0"/>
              </a:rPr>
              <a:t>Datové centrum Silo</a:t>
            </a:r>
            <a:br>
              <a:rPr lang="cs-CZ" sz="1600" b="1" dirty="0">
                <a:solidFill>
                  <a:srgbClr val="DE6F10"/>
                </a:solidFill>
                <a:latin typeface="Myriad Pro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Jsme schopni nabídnout totožné služby jako globální poskytovatelé, ale s výhodou datového centra umístěného na území České republiky.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1300" b="1" dirty="0">
              <a:solidFill>
                <a:srgbClr val="005092"/>
              </a:solidFill>
              <a:latin typeface="Myriad Pro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5696"/>
                </a:solidFill>
                <a:latin typeface="Myriad Pro" pitchFamily="34" charset="0"/>
              </a:rPr>
              <a:t>Office 365</a:t>
            </a:r>
            <a:br>
              <a:rPr lang="cs-CZ" sz="1400" b="1" dirty="0">
                <a:solidFill>
                  <a:srgbClr val="DE6F10"/>
                </a:solidFill>
                <a:latin typeface="Myriad Pro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Specializujeme se na serverové produkty společnosti Microsoft.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1300" b="1" dirty="0">
              <a:solidFill>
                <a:srgbClr val="005092"/>
              </a:solidFill>
              <a:latin typeface="Myriad Pro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5696"/>
                </a:solidFill>
                <a:latin typeface="Myriad Pro" pitchFamily="34" charset="0"/>
              </a:rPr>
              <a:t>Online konference</a:t>
            </a:r>
            <a:br>
              <a:rPr lang="cs-CZ" sz="1600" b="1" dirty="0">
                <a:solidFill>
                  <a:srgbClr val="DE6F10"/>
                </a:solidFill>
                <a:latin typeface="Myriad Pro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Poskytujeme služby založené na nejmodernějších technologiích CISCO, WEST a </a:t>
            </a:r>
            <a:r>
              <a:rPr lang="cs-CZ" sz="1400" dirty="0" err="1">
                <a:latin typeface="Myriad Pro Light" panose="020B0403030403020204" pitchFamily="34" charset="0"/>
              </a:rPr>
              <a:t>Polycom</a:t>
            </a:r>
            <a:r>
              <a:rPr lang="cs-CZ" sz="1400" dirty="0">
                <a:latin typeface="Myriad Pro Light" panose="020B0403030403020204" pitchFamily="34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1600" b="1" dirty="0">
              <a:solidFill>
                <a:srgbClr val="DE6F10"/>
              </a:solidFill>
              <a:latin typeface="Myriad Pro" pitchFamily="34" charset="0"/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E03E1549-CF7E-4B4D-8835-84D0C96C817A}"/>
              </a:ext>
            </a:extLst>
          </p:cNvPr>
          <p:cNvSpPr/>
          <p:nvPr/>
        </p:nvSpPr>
        <p:spPr>
          <a:xfrm>
            <a:off x="12288688" y="1959367"/>
            <a:ext cx="3888432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300" dirty="0">
                <a:latin typeface="Myriad Pro" pitchFamily="34" charset="0"/>
              </a:rPr>
              <a:t>Dokážeme spolehlivě navrhnout strategie využití a rozvoje IT podle vašich požadavků.</a:t>
            </a:r>
          </a:p>
          <a:p>
            <a:endParaRPr lang="cs-CZ" sz="1300" dirty="0">
              <a:latin typeface="Myriad Pro" pitchFamily="34" charset="0"/>
            </a:endParaRPr>
          </a:p>
          <a:p>
            <a:r>
              <a:rPr lang="cs-CZ" sz="1300" dirty="0">
                <a:latin typeface="Myriad Pro" pitchFamily="34" charset="0"/>
              </a:rPr>
              <a:t>Na dodávku technologie vám připravíme návrh řešení a zajistíme vše potřebné od dodávky (serverů, datových úložišť apod.), přes instalaci, údržbu až po servis zařízení.</a:t>
            </a:r>
          </a:p>
          <a:p>
            <a:endParaRPr lang="cs-CZ" sz="1300" dirty="0">
              <a:latin typeface="Myriad Pro" pitchFamily="34" charset="0"/>
            </a:endParaRPr>
          </a:p>
          <a:p>
            <a:r>
              <a:rPr lang="cs-CZ" sz="1600" b="1" dirty="0">
                <a:solidFill>
                  <a:srgbClr val="DE6F10"/>
                </a:solidFill>
                <a:latin typeface="Myriad Pro" pitchFamily="34" charset="0"/>
              </a:rPr>
              <a:t>Vybrané reference:</a:t>
            </a:r>
          </a:p>
          <a:p>
            <a:endParaRPr lang="cs-CZ" sz="1300" dirty="0">
              <a:latin typeface="Myriad Pro" pitchFamily="34" charset="0"/>
            </a:endParaRPr>
          </a:p>
          <a:p>
            <a:pPr marL="285750" indent="-285750">
              <a:buClr>
                <a:srgbClr val="DE6F10"/>
              </a:buClr>
              <a:buFont typeface="Wingdings" panose="05000000000000000000" pitchFamily="2" charset="2"/>
              <a:buChar char="§"/>
            </a:pPr>
            <a:r>
              <a:rPr lang="cs-CZ" sz="1300" dirty="0">
                <a:latin typeface="Myriad Pro" pitchFamily="34" charset="0"/>
              </a:rPr>
              <a:t>TEZAS a.s.</a:t>
            </a:r>
          </a:p>
          <a:p>
            <a:pPr marL="285750" indent="-285750">
              <a:buClr>
                <a:srgbClr val="DE6F10"/>
              </a:buClr>
              <a:buFont typeface="Wingdings" panose="05000000000000000000" pitchFamily="2" charset="2"/>
              <a:buChar char="§"/>
            </a:pPr>
            <a:r>
              <a:rPr lang="cs-CZ" sz="1300" dirty="0">
                <a:latin typeface="Myriad Pro" pitchFamily="34" charset="0"/>
              </a:rPr>
              <a:t>Pozemní stavitelství Zlín a.s.</a:t>
            </a:r>
          </a:p>
          <a:p>
            <a:pPr marL="285750" indent="-285750">
              <a:buClr>
                <a:srgbClr val="DE6F10"/>
              </a:buClr>
              <a:buFont typeface="Wingdings" panose="05000000000000000000" pitchFamily="2" charset="2"/>
              <a:buChar char="§"/>
            </a:pPr>
            <a:r>
              <a:rPr lang="cs-CZ" sz="1300" dirty="0">
                <a:latin typeface="Myriad Pro" pitchFamily="34" charset="0"/>
              </a:rPr>
              <a:t>Kružík s.r.o.</a:t>
            </a:r>
          </a:p>
          <a:p>
            <a:pPr marL="285750" indent="-285750">
              <a:buClr>
                <a:srgbClr val="DE6F10"/>
              </a:buClr>
              <a:buFont typeface="Wingdings" panose="05000000000000000000" pitchFamily="2" charset="2"/>
              <a:buChar char="§"/>
            </a:pPr>
            <a:r>
              <a:rPr lang="cs-CZ" sz="1300" dirty="0" err="1">
                <a:latin typeface="Myriad Pro" pitchFamily="34" charset="0"/>
              </a:rPr>
              <a:t>Hydraulics</a:t>
            </a:r>
            <a:r>
              <a:rPr lang="cs-CZ" sz="1300" dirty="0">
                <a:latin typeface="Myriad Pro" pitchFamily="34" charset="0"/>
              </a:rPr>
              <a:t> s.r.o.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73E7638-856F-498B-A2FD-B996FFEDF2FB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00569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Datové centrum a cloud</a:t>
            </a:r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E9CFB951-DFD3-409C-8F6E-0EB5776641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87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>
            <a:extLst>
              <a:ext uri="{FF2B5EF4-FFF2-40B4-BE49-F238E27FC236}">
                <a16:creationId xmlns:a16="http://schemas.microsoft.com/office/drawing/2014/main" id="{E03E1549-CF7E-4B4D-8835-84D0C96C817A}"/>
              </a:ext>
            </a:extLst>
          </p:cNvPr>
          <p:cNvSpPr/>
          <p:nvPr/>
        </p:nvSpPr>
        <p:spPr>
          <a:xfrm>
            <a:off x="7536160" y="1628800"/>
            <a:ext cx="3816424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Myriad Pro Light" panose="020B0403030403020204" pitchFamily="34" charset="0"/>
              </a:rPr>
              <a:t>Dokážeme spolehlivě navrhnout strategie využití a rozvoje IT podle vašich požadavků.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Na dodávku technologie vám připravíme návrh řešení a zajistíme vše potřebné od dodávky (serverů, datových úložišť apod.), přes instalaci, údržbu až po servis zařízení.</a:t>
            </a:r>
          </a:p>
          <a:p>
            <a:endParaRPr lang="cs-CZ" sz="1300" dirty="0">
              <a:latin typeface="Myriad Pro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5696"/>
                </a:solidFill>
                <a:latin typeface="Myriad Pro" pitchFamily="34" charset="0"/>
              </a:rPr>
              <a:t>Síťové a servisní služby</a:t>
            </a:r>
            <a:br>
              <a:rPr lang="cs-CZ" sz="1600" b="1" dirty="0">
                <a:solidFill>
                  <a:srgbClr val="DE6F10"/>
                </a:solidFill>
                <a:latin typeface="Myriad Pro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Servis včetně poradenství, údržby, oprav atd.</a:t>
            </a:r>
          </a:p>
          <a:p>
            <a:pPr marL="285750" indent="-285750">
              <a:buClr>
                <a:srgbClr val="DE6F10"/>
              </a:buClr>
              <a:buFont typeface="Arial" panose="020B0604020202020204" pitchFamily="34" charset="0"/>
              <a:buChar char="•"/>
            </a:pP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5696"/>
                </a:solidFill>
                <a:latin typeface="Myriad Pro" pitchFamily="34" charset="0"/>
              </a:rPr>
              <a:t>Outsourcing</a:t>
            </a:r>
            <a:br>
              <a:rPr lang="cs-CZ" sz="1600" b="1" dirty="0">
                <a:solidFill>
                  <a:srgbClr val="DE6F10"/>
                </a:solidFill>
                <a:latin typeface="Myriad Pro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Zajistíme kompletní správu IT.</a:t>
            </a:r>
          </a:p>
          <a:p>
            <a:pPr marL="285750" indent="-285750">
              <a:buClr>
                <a:srgbClr val="DE6F10"/>
              </a:buClr>
              <a:buFont typeface="Arial" panose="020B0604020202020204" pitchFamily="34" charset="0"/>
              <a:buChar char="•"/>
            </a:pP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005696"/>
                </a:solidFill>
                <a:latin typeface="Myriad Pro" pitchFamily="34" charset="0"/>
              </a:rPr>
              <a:t>IT bezpečnost</a:t>
            </a:r>
            <a:br>
              <a:rPr lang="cs-CZ" sz="1600" b="1" dirty="0">
                <a:solidFill>
                  <a:srgbClr val="DE6F10"/>
                </a:solidFill>
                <a:latin typeface="Myriad Pro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Postaráme se o maximální ochranu vašich citlivých dat.</a:t>
            </a:r>
          </a:p>
          <a:p>
            <a:pPr marL="285750" indent="-285750">
              <a:buClr>
                <a:srgbClr val="DE6F10"/>
              </a:buClr>
              <a:buFont typeface="Arial" panose="020B0604020202020204" pitchFamily="34" charset="0"/>
              <a:buChar char="•"/>
            </a:pP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 err="1">
                <a:solidFill>
                  <a:srgbClr val="005696"/>
                </a:solidFill>
                <a:latin typeface="Myriad Pro" pitchFamily="34" charset="0"/>
              </a:rPr>
              <a:t>SiloBox</a:t>
            </a:r>
            <a:br>
              <a:rPr lang="cs-CZ" sz="1600" b="1" dirty="0">
                <a:solidFill>
                  <a:srgbClr val="DE6F10"/>
                </a:solidFill>
                <a:latin typeface="Myriad Pro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Aplikace pro zabezpečený přenos privátních souborů.</a:t>
            </a:r>
          </a:p>
          <a:p>
            <a:pPr marL="285750" indent="-285750">
              <a:buClr>
                <a:srgbClr val="DE6F10"/>
              </a:buClr>
              <a:buFont typeface="Arial" panose="020B0604020202020204" pitchFamily="34" charset="0"/>
              <a:buChar char="•"/>
            </a:pP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Clr>
                <a:srgbClr val="DE6F10"/>
              </a:buClr>
              <a:buFont typeface="Arial" panose="020B0604020202020204" pitchFamily="34" charset="0"/>
              <a:buChar char="•"/>
            </a:pPr>
            <a:endParaRPr lang="cs-CZ" sz="1400" dirty="0">
              <a:latin typeface="Myriad Pro Light" panose="020B0403030403020204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973E7638-856F-498B-A2FD-B996FFEDF2FB}"/>
              </a:ext>
            </a:extLst>
          </p:cNvPr>
          <p:cNvSpPr txBox="1">
            <a:spLocks/>
          </p:cNvSpPr>
          <p:nvPr/>
        </p:nvSpPr>
        <p:spPr>
          <a:xfrm>
            <a:off x="-1" y="-16804"/>
            <a:ext cx="12192001" cy="1130968"/>
          </a:xfrm>
          <a:prstGeom prst="rect">
            <a:avLst/>
          </a:prstGeom>
          <a:solidFill>
            <a:srgbClr val="00569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Správa, bezpečnost a outsourcing IT</a:t>
            </a:r>
          </a:p>
        </p:txBody>
      </p:sp>
      <p:pic>
        <p:nvPicPr>
          <p:cNvPr id="8" name="Obrázek 7" descr="Obsah obrázku kreslení&#10;&#10;Popis byl vytvořen automaticky">
            <a:extLst>
              <a:ext uri="{FF2B5EF4-FFF2-40B4-BE49-F238E27FC236}">
                <a16:creationId xmlns:a16="http://schemas.microsoft.com/office/drawing/2014/main" id="{E9CFB951-DFD3-409C-8F6E-0EB577664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  <p:pic>
        <p:nvPicPr>
          <p:cNvPr id="3" name="Obrázek 2" descr="Obsah obrázku osoba, interiér, přenosný počítač, počítač&#10;&#10;Popis byl vytvořen automaticky">
            <a:extLst>
              <a:ext uri="{FF2B5EF4-FFF2-40B4-BE49-F238E27FC236}">
                <a16:creationId xmlns:a16="http://schemas.microsoft.com/office/drawing/2014/main" id="{6FFC487B-BE0D-4D47-B488-E234C5438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465" y="1114164"/>
            <a:ext cx="7809280" cy="58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87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jkoldas\Desktop\NWT prezentace Pwrpnt\matro\binarni pozad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137" y="-298028"/>
            <a:ext cx="12320269" cy="715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983432" y="1556792"/>
            <a:ext cx="316835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Myriad Pro Light" panose="020B0403030403020204" pitchFamily="34" charset="0"/>
              </a:rPr>
              <a:t>Specializujeme se na moderní programovací prostředky a technologie.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Zabýváme se vývojem informačních systémů, business inteligencí</a:t>
            </a:r>
          </a:p>
          <a:p>
            <a:r>
              <a:rPr lang="cs-CZ" sz="1400" dirty="0">
                <a:latin typeface="Myriad Pro Light" panose="020B0403030403020204" pitchFamily="34" charset="0"/>
              </a:rPr>
              <a:t>a internetových aplikací, zejména</a:t>
            </a:r>
          </a:p>
          <a:p>
            <a:r>
              <a:rPr lang="cs-CZ" sz="1400" dirty="0">
                <a:latin typeface="Myriad Pro Light" panose="020B0403030403020204" pitchFamily="34" charset="0"/>
              </a:rPr>
              <a:t>k podpoře legislativních předpisů.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V oblasti veřejných zakázek jsme vyvinuli elektronické nástroje podporující nákupní procesy zadavatelů - PAVEZA a EVEZA.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Naše softwarové řešení pro veřejné zakázky využívají zákazníci z velkých měst a veřejných i soukromých institucí.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EFEF05E1-12B6-479F-B2C1-34506CC708B0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00569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Informační systémy a aplikace</a:t>
            </a:r>
          </a:p>
        </p:txBody>
      </p:sp>
      <p:pic>
        <p:nvPicPr>
          <p:cNvPr id="11" name="Obrázek 10" descr="Obsah obrázku kreslení&#10;&#10;Popis byl vytvořen automaticky">
            <a:extLst>
              <a:ext uri="{FF2B5EF4-FFF2-40B4-BE49-F238E27FC236}">
                <a16:creationId xmlns:a16="http://schemas.microsoft.com/office/drawing/2014/main" id="{419C4ECA-970F-487E-B6C5-E4BB9517C0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  <p:pic>
        <p:nvPicPr>
          <p:cNvPr id="5" name="Obrázek 4" descr="Obsah obrázku osoba, přenosný počítač, interiér, stůl&#10;&#10;Popis byl vytvořen automaticky">
            <a:extLst>
              <a:ext uri="{FF2B5EF4-FFF2-40B4-BE49-F238E27FC236}">
                <a16:creationId xmlns:a16="http://schemas.microsoft.com/office/drawing/2014/main" id="{CA9D5A98-C6B7-4D05-9FD1-7DF19F2C15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753" y="1114164"/>
            <a:ext cx="7183681" cy="5775824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79A6CB1A-D337-4860-A0EE-1694B2450864}"/>
              </a:ext>
            </a:extLst>
          </p:cNvPr>
          <p:cNvSpPr/>
          <p:nvPr/>
        </p:nvSpPr>
        <p:spPr>
          <a:xfrm>
            <a:off x="12432704" y="1827064"/>
            <a:ext cx="3168352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Myriad Pro Light" panose="020B0403030403020204" pitchFamily="34" charset="0"/>
              </a:rPr>
              <a:t>Specializujeme se na moderní programovací prostředky a technologie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Zabýváme se vývojem informačních systémů, business inteligencí</a:t>
            </a:r>
          </a:p>
          <a:p>
            <a:r>
              <a:rPr lang="cs-CZ" sz="1400" dirty="0">
                <a:latin typeface="Myriad Pro Light" panose="020B0403030403020204" pitchFamily="34" charset="0"/>
              </a:rPr>
              <a:t>a internetových aplikací, zejména</a:t>
            </a:r>
          </a:p>
          <a:p>
            <a:r>
              <a:rPr lang="cs-CZ" sz="1400" dirty="0">
                <a:latin typeface="Myriad Pro Light" panose="020B0403030403020204" pitchFamily="34" charset="0"/>
              </a:rPr>
              <a:t>k podpoře legislativních předpisů.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V oblasti veřejných zakázek jsme vyvinuli elektronické nástroje podporující nákupní procesy zadavatelů - PAVEZA a EVEZA.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Naše softwarové řešení pro veřejné zakázky využívají zákazníci z velkých měst a veřejných i soukromých institucí.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600" b="1" dirty="0">
                <a:solidFill>
                  <a:srgbClr val="DE6F10"/>
                </a:solidFill>
                <a:latin typeface="Myriad Pro" pitchFamily="34" charset="0"/>
              </a:rPr>
              <a:t>Vybrané reference:</a:t>
            </a:r>
          </a:p>
          <a:p>
            <a:endParaRPr lang="cs-CZ" sz="1300" dirty="0">
              <a:latin typeface="Myriad Pro" pitchFamily="34" charset="0"/>
            </a:endParaRPr>
          </a:p>
          <a:p>
            <a:pPr marL="285750" indent="-285750">
              <a:buClr>
                <a:srgbClr val="DE6F10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Lesy České republiky</a:t>
            </a:r>
          </a:p>
          <a:p>
            <a:pPr marL="285750" indent="-285750">
              <a:buClr>
                <a:srgbClr val="DE6F10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Vysoké učení technické v Brně</a:t>
            </a:r>
          </a:p>
          <a:p>
            <a:pPr marL="285750" indent="-285750">
              <a:buClr>
                <a:srgbClr val="DE6F10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Statutární město Olomouc</a:t>
            </a:r>
          </a:p>
          <a:p>
            <a:pPr marL="285750" indent="-285750">
              <a:buClr>
                <a:srgbClr val="DE6F10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Vojenské lesy a statky ČR</a:t>
            </a:r>
          </a:p>
        </p:txBody>
      </p:sp>
    </p:spTree>
    <p:extLst>
      <p:ext uri="{BB962C8B-B14F-4D97-AF65-F5344CB8AC3E}">
        <p14:creationId xmlns:p14="http://schemas.microsoft.com/office/powerpoint/2010/main" val="3987124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silnice, nákladní auto, řízení&#10;&#10;Popis byl vytvořen automaticky">
            <a:extLst>
              <a:ext uri="{FF2B5EF4-FFF2-40B4-BE49-F238E27FC236}">
                <a16:creationId xmlns:a16="http://schemas.microsoft.com/office/drawing/2014/main" id="{3EFBE69A-D8A8-405D-8301-98269E60DE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35695A42-82EE-4043-9343-7E6178FD8EA2}"/>
              </a:ext>
            </a:extLst>
          </p:cNvPr>
          <p:cNvSpPr txBox="1">
            <a:spLocks/>
          </p:cNvSpPr>
          <p:nvPr/>
        </p:nvSpPr>
        <p:spPr>
          <a:xfrm>
            <a:off x="783191" y="2512227"/>
            <a:ext cx="4952770" cy="45891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Internetové obchodní domy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Struny pro 3D tisk Fillamentum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Park Tower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Informační centrum </a:t>
            </a:r>
            <a:r>
              <a:rPr lang="cs-CZ" sz="2400" dirty="0" err="1">
                <a:solidFill>
                  <a:schemeClr val="bg1"/>
                </a:solidFill>
              </a:rPr>
              <a:t>IoT</a:t>
            </a:r>
            <a:r>
              <a:rPr lang="cs-CZ" sz="2400" dirty="0">
                <a:solidFill>
                  <a:schemeClr val="bg1"/>
                </a:solidFill>
              </a:rPr>
              <a:t> – Silo II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Elektromobily Enviel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400">
                <a:solidFill>
                  <a:schemeClr val="bg1"/>
                </a:solidFill>
              </a:rPr>
              <a:t>Call centrum</a:t>
            </a:r>
            <a:endParaRPr lang="cs-CZ" sz="2400" dirty="0">
              <a:solidFill>
                <a:schemeClr val="bg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Chráněná dílna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Backoffice a marketing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400" dirty="0">
                <a:solidFill>
                  <a:schemeClr val="bg1"/>
                </a:solidFill>
              </a:rPr>
              <a:t>Farma Pod Hvězdou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cs-CZ" sz="2400" dirty="0">
              <a:solidFill>
                <a:schemeClr val="bg1"/>
              </a:solidFill>
            </a:endParaRPr>
          </a:p>
        </p:txBody>
      </p:sp>
      <p:pic>
        <p:nvPicPr>
          <p:cNvPr id="10" name="Obrázek 9" descr="Obsah obrázku kreslení&#10;&#10;Popis byl vytvořen automaticky">
            <a:extLst>
              <a:ext uri="{FF2B5EF4-FFF2-40B4-BE49-F238E27FC236}">
                <a16:creationId xmlns:a16="http://schemas.microsoft.com/office/drawing/2014/main" id="{E00C6130-290B-478B-967E-CA15FB00F4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988" y="102342"/>
            <a:ext cx="2774499" cy="1960603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F01D69C4-0041-4EDD-9EF9-10711CD840B8}"/>
              </a:ext>
            </a:extLst>
          </p:cNvPr>
          <p:cNvSpPr txBox="1">
            <a:spLocks/>
          </p:cNvSpPr>
          <p:nvPr/>
        </p:nvSpPr>
        <p:spPr>
          <a:xfrm>
            <a:off x="815433" y="764704"/>
            <a:ext cx="7960968" cy="560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r>
              <a:rPr lang="cs-CZ" sz="4400" dirty="0">
                <a:solidFill>
                  <a:schemeClr val="bg1"/>
                </a:solidFill>
              </a:rPr>
              <a:t>Holding</a:t>
            </a:r>
          </a:p>
        </p:txBody>
      </p:sp>
    </p:spTree>
    <p:extLst>
      <p:ext uri="{BB962C8B-B14F-4D97-AF65-F5344CB8AC3E}">
        <p14:creationId xmlns:p14="http://schemas.microsoft.com/office/powerpoint/2010/main" val="3882250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mapa&#10;&#10;Popis byl vytvořen automaticky">
            <a:extLst>
              <a:ext uri="{FF2B5EF4-FFF2-40B4-BE49-F238E27FC236}">
                <a16:creationId xmlns:a16="http://schemas.microsoft.com/office/drawing/2014/main" id="{F1FA2D36-E6CD-4699-BF90-7973D827A7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0688"/>
            <a:ext cx="12192000" cy="668655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7408" y="548680"/>
            <a:ext cx="7960968" cy="560406"/>
          </a:xfrm>
        </p:spPr>
        <p:txBody>
          <a:bodyPr>
            <a:normAutofit/>
          </a:bodyPr>
          <a:lstStyle/>
          <a:p>
            <a:r>
              <a:rPr lang="cs-CZ" sz="2800" dirty="0">
                <a:solidFill>
                  <a:schemeClr val="bg1"/>
                </a:solidFill>
              </a:rPr>
              <a:t>Představení NWT a.s.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84B204CB-D610-4F39-A1D3-5355CA906F06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Historie firmy</a:t>
            </a:r>
          </a:p>
        </p:txBody>
      </p:sp>
      <p:pic>
        <p:nvPicPr>
          <p:cNvPr id="5" name="Obrázek 4" descr="Obsah obrázku kreslení&#10;&#10;Popis byl vytvořen automaticky">
            <a:extLst>
              <a:ext uri="{FF2B5EF4-FFF2-40B4-BE49-F238E27FC236}">
                <a16:creationId xmlns:a16="http://schemas.microsoft.com/office/drawing/2014/main" id="{2F9AEEA0-1A00-41F1-90B6-8C9C8A045A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3694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959767" y="1772816"/>
            <a:ext cx="367240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Myriad Pro Light" panose="020B0403030403020204" pitchFamily="34" charset="0"/>
              </a:rPr>
              <a:t>Přes 22 let se zabýváme prodejem širokého produktového portfolia. Pro statisíce zákazníků u nás a na Slovensku nabízíme přes 250 tisíc produktů s denně aktualizovanou nabídkou. Provozujeme také vlastní logistické centrum.</a:t>
            </a:r>
          </a:p>
          <a:p>
            <a:endParaRPr lang="cs-CZ" sz="1300" dirty="0">
              <a:latin typeface="Myriad Pro" pitchFamily="34" charset="0"/>
            </a:endParaRPr>
          </a:p>
          <a:p>
            <a:r>
              <a:rPr lang="cs-CZ" sz="1600" b="1" dirty="0">
                <a:solidFill>
                  <a:srgbClr val="7C7C7B"/>
                </a:solidFill>
                <a:latin typeface="Myriad Pro" pitchFamily="34" charset="0"/>
              </a:rPr>
              <a:t>Naše služby:</a:t>
            </a:r>
          </a:p>
          <a:p>
            <a:endParaRPr lang="cs-CZ" sz="1300" dirty="0">
              <a:latin typeface="Myriad Pro" pitchFamily="34" charset="0"/>
            </a:endParaRP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Prodej zboží prostřednictvím webových aplikací </a:t>
            </a:r>
            <a:r>
              <a:rPr lang="cs-CZ" sz="1400" dirty="0">
                <a:latin typeface="Myriad Pro Light" panose="020B0403030403020204" pitchFamily="34" charset="0"/>
                <a:hlinkClick r:id="rId2"/>
              </a:rPr>
              <a:t>www.patro.cz</a:t>
            </a:r>
            <a:r>
              <a:rPr lang="cs-CZ" sz="1400" dirty="0">
                <a:latin typeface="Myriad Pro Light" panose="020B0403030403020204" pitchFamily="34" charset="0"/>
              </a:rPr>
              <a:t>, </a:t>
            </a:r>
            <a:r>
              <a:rPr lang="cs-CZ" sz="1400" dirty="0">
                <a:latin typeface="Myriad Pro Light" panose="020B0403030403020204" pitchFamily="34" charset="0"/>
                <a:hlinkClick r:id="rId3"/>
              </a:rPr>
              <a:t>www.knihy.cz</a:t>
            </a:r>
            <a:r>
              <a:rPr lang="cs-CZ" sz="1400" dirty="0">
                <a:latin typeface="Myriad Pro Light" panose="020B0403030403020204" pitchFamily="34" charset="0"/>
              </a:rPr>
              <a:t>, </a:t>
            </a:r>
            <a:r>
              <a:rPr lang="cs-CZ" sz="1400" dirty="0">
                <a:latin typeface="Myriad Pro Light" panose="020B0403030403020204" pitchFamily="34" charset="0"/>
                <a:hlinkClick r:id="rId4"/>
              </a:rPr>
              <a:t>www.outdoor-shop.cz/</a:t>
            </a:r>
            <a:r>
              <a:rPr lang="cs-CZ" sz="1400" dirty="0">
                <a:latin typeface="Myriad Pro Light" panose="020B0403030403020204" pitchFamily="34" charset="0"/>
              </a:rPr>
              <a:t>, </a:t>
            </a:r>
            <a:r>
              <a:rPr lang="cs-CZ" sz="1400" dirty="0">
                <a:latin typeface="Myriad Pro Light" panose="020B0403030403020204" pitchFamily="34" charset="0"/>
                <a:hlinkClick r:id="rId5"/>
              </a:rPr>
              <a:t>www.digiboss.cz</a:t>
            </a:r>
            <a:r>
              <a:rPr lang="cs-CZ" sz="1400" dirty="0">
                <a:latin typeface="Myriad Pro Light" panose="020B0403030403020204" pitchFamily="34" charset="0"/>
              </a:rPr>
              <a:t> aj. 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Kompletní portfolio od drogerie přes elektroniku až po oděvy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Věrnostní systémy pro zákazníky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Skladové hospodářství a logistika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Dodání do 2 dnů od objednání</a:t>
            </a:r>
          </a:p>
        </p:txBody>
      </p:sp>
      <p:sp>
        <p:nvSpPr>
          <p:cNvPr id="7" name="Obdélník 6"/>
          <p:cNvSpPr/>
          <p:nvPr/>
        </p:nvSpPr>
        <p:spPr>
          <a:xfrm>
            <a:off x="6318327" y="1700811"/>
            <a:ext cx="3620444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solidFill>
                  <a:srgbClr val="7C7C7B"/>
                </a:solidFill>
                <a:latin typeface="Myriad Pro" pitchFamily="34" charset="0"/>
              </a:rPr>
              <a:t>Vybrané reference:</a:t>
            </a:r>
          </a:p>
          <a:p>
            <a:endParaRPr lang="cs-CZ" sz="1600" b="1" dirty="0">
              <a:solidFill>
                <a:srgbClr val="DE6F10"/>
              </a:solidFill>
              <a:latin typeface="Myriad Pro" pitchFamily="34" charset="0"/>
            </a:endParaRPr>
          </a:p>
          <a:p>
            <a:pPr marL="285750" indent="-285750">
              <a:buClr>
                <a:srgbClr val="7C7C7B"/>
              </a:buClr>
              <a:buFont typeface="Wingdings" panose="05000000000000000000" pitchFamily="2" charset="2"/>
              <a:buChar char="§"/>
            </a:pPr>
            <a:r>
              <a:rPr lang="cs-CZ" sz="1300" dirty="0">
                <a:latin typeface="Myriad Pro" pitchFamily="34" charset="0"/>
              </a:rPr>
              <a:t>T-Mobile Czech Republic a.s. </a:t>
            </a:r>
          </a:p>
          <a:p>
            <a:pPr marL="285750" indent="-285750">
              <a:buClr>
                <a:srgbClr val="7C7C7B"/>
              </a:buClr>
              <a:buFont typeface="Wingdings" panose="05000000000000000000" pitchFamily="2" charset="2"/>
              <a:buChar char="§"/>
            </a:pPr>
            <a:r>
              <a:rPr lang="cs-CZ" sz="1300" dirty="0">
                <a:latin typeface="Myriad Pro" pitchFamily="34" charset="0"/>
              </a:rPr>
              <a:t>ESSOX s.r.o. </a:t>
            </a:r>
          </a:p>
          <a:p>
            <a:pPr marL="285750" indent="-285750">
              <a:buClr>
                <a:srgbClr val="7C7C7B"/>
              </a:buClr>
              <a:buFont typeface="Wingdings" panose="05000000000000000000" pitchFamily="2" charset="2"/>
              <a:buChar char="§"/>
            </a:pPr>
            <a:r>
              <a:rPr lang="cs-CZ" sz="1300" dirty="0">
                <a:latin typeface="Myriad Pro" pitchFamily="34" charset="0"/>
              </a:rPr>
              <a:t>MONSANTO ČR s.r.o, MONSANTO SK s.r.o </a:t>
            </a:r>
          </a:p>
          <a:p>
            <a:pPr marL="285750" indent="-285750">
              <a:buClr>
                <a:srgbClr val="7C7C7B"/>
              </a:buClr>
              <a:buFont typeface="Wingdings" panose="05000000000000000000" pitchFamily="2" charset="2"/>
              <a:buChar char="§"/>
            </a:pPr>
            <a:r>
              <a:rPr lang="cs-CZ" sz="1300" dirty="0">
                <a:latin typeface="Myriad Pro" pitchFamily="34" charset="0"/>
              </a:rPr>
              <a:t>MFP Paper s.r.o. </a:t>
            </a:r>
          </a:p>
          <a:p>
            <a:pPr marL="285750" indent="-285750">
              <a:buClr>
                <a:srgbClr val="7C7C7B"/>
              </a:buClr>
              <a:buFont typeface="Wingdings" panose="05000000000000000000" pitchFamily="2" charset="2"/>
              <a:buChar char="§"/>
            </a:pPr>
            <a:r>
              <a:rPr lang="cs-CZ" sz="1300" dirty="0">
                <a:latin typeface="Myriad Pro" pitchFamily="34" charset="0"/>
              </a:rPr>
              <a:t>XEROX CZECH REPUBLIC s.r.o.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CE8FD96C-F595-42E0-9146-3A1EB33BB739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464E5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Internetové obchodní domy</a:t>
            </a:r>
          </a:p>
        </p:txBody>
      </p:sp>
      <p:pic>
        <p:nvPicPr>
          <p:cNvPr id="10" name="Obrázek 9" descr="Obsah obrázku kreslení&#10;&#10;Popis byl vytvořen automaticky">
            <a:extLst>
              <a:ext uri="{FF2B5EF4-FFF2-40B4-BE49-F238E27FC236}">
                <a16:creationId xmlns:a16="http://schemas.microsoft.com/office/drawing/2014/main" id="{08EF1648-AF48-4CD9-9756-4C7A0FC9F8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  <p:pic>
        <p:nvPicPr>
          <p:cNvPr id="11" name="Obrázek 10" descr="Obsah obrázku osoba, mobilní telefon, telefon, držení&#10;&#10;Popis byl vytvořen automaticky">
            <a:extLst>
              <a:ext uri="{FF2B5EF4-FFF2-40B4-BE49-F238E27FC236}">
                <a16:creationId xmlns:a16="http://schemas.microsoft.com/office/drawing/2014/main" id="{0FA887B9-F0F4-41DB-A295-84309F237F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944" y="1114164"/>
            <a:ext cx="7991872" cy="599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77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983432" y="1772816"/>
            <a:ext cx="3504295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Myriad Pro Light" panose="020B0403030403020204" pitchFamily="34" charset="0"/>
              </a:rPr>
              <a:t>Vyvíjíme a produkujeme špičkové tiskové struny do 3D tiskáren. Vyrábíme primárně na bázi ABS a PLA, ale také třeba z pevného nylonu, materiálů na bázi dřeva nebo elastických materiálů.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Prodáváme nejen pod vlastní obchodní značkou </a:t>
            </a:r>
            <a:r>
              <a:rPr lang="cs-CZ" sz="1400" dirty="0" err="1">
                <a:latin typeface="Myriad Pro Light" panose="020B0403030403020204" pitchFamily="34" charset="0"/>
              </a:rPr>
              <a:t>Fillamentum</a:t>
            </a:r>
            <a:r>
              <a:rPr lang="cs-CZ" sz="1400" dirty="0">
                <a:latin typeface="Myriad Pro Light" panose="020B0403030403020204" pitchFamily="34" charset="0"/>
              </a:rPr>
              <a:t>, ale i obchodními značkami OEM producentů do celého světa.</a:t>
            </a:r>
          </a:p>
          <a:p>
            <a:endParaRPr lang="cs-CZ" sz="1300" dirty="0">
              <a:latin typeface="Myriad Pro" pitchFamily="34" charset="0"/>
            </a:endParaRPr>
          </a:p>
          <a:p>
            <a:r>
              <a:rPr lang="cs-CZ" sz="1600" b="1" dirty="0">
                <a:solidFill>
                  <a:srgbClr val="7C7C7B"/>
                </a:solidFill>
                <a:latin typeface="Myriad Pro" pitchFamily="34" charset="0"/>
              </a:rPr>
              <a:t>Naše produkty:</a:t>
            </a:r>
          </a:p>
          <a:p>
            <a:endParaRPr lang="cs-CZ" sz="1600" b="1" dirty="0">
              <a:solidFill>
                <a:srgbClr val="DE6F10"/>
              </a:solidFill>
              <a:latin typeface="Myriad Pro" pitchFamily="34" charset="0"/>
            </a:endParaRP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Struny pro 3D tiskárny (ABS, PLA, ASA,</a:t>
            </a:r>
            <a:br>
              <a:rPr lang="cs-CZ" sz="1400" dirty="0">
                <a:latin typeface="Myriad Pro Light" panose="020B0403030403020204" pitchFamily="34" charset="0"/>
              </a:rPr>
            </a:br>
            <a:r>
              <a:rPr lang="cs-CZ" sz="1400" dirty="0" err="1">
                <a:latin typeface="Myriad Pro Light" panose="020B0403030403020204" pitchFamily="34" charset="0"/>
              </a:rPr>
              <a:t>Timberfill</a:t>
            </a:r>
            <a:r>
              <a:rPr lang="cs-CZ" sz="1400" dirty="0">
                <a:latin typeface="Myriad Pro Light" panose="020B0403030403020204" pitchFamily="34" charset="0"/>
              </a:rPr>
              <a:t>, </a:t>
            </a:r>
            <a:r>
              <a:rPr lang="cs-CZ" sz="1400" dirty="0" err="1">
                <a:latin typeface="Myriad Pro Light" panose="020B0403030403020204" pitchFamily="34" charset="0"/>
              </a:rPr>
              <a:t>Flexfill</a:t>
            </a:r>
            <a:r>
              <a:rPr lang="cs-CZ" sz="1400" dirty="0">
                <a:latin typeface="Myriad Pro Light" panose="020B0403030403020204" pitchFamily="34" charset="0"/>
              </a:rPr>
              <a:t>, Nylon, Co-Polyester aj.)</a:t>
            </a:r>
            <a:endParaRPr lang="cs-CZ" sz="1400" b="1" dirty="0">
              <a:solidFill>
                <a:srgbClr val="005092"/>
              </a:solidFill>
              <a:latin typeface="Myriad Pro Light" panose="020B0403030403020204" pitchFamily="34" charset="0"/>
            </a:endParaRP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Trubky a hadice pro pneumatické rozvody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Vnitřní výstelky pro ovládací kabely</a:t>
            </a:r>
            <a:br>
              <a:rPr lang="cs-CZ" sz="1400" dirty="0">
                <a:latin typeface="Myriad Pro Light" panose="020B0403030403020204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(</a:t>
            </a:r>
            <a:r>
              <a:rPr lang="cs-CZ" sz="1400" dirty="0" err="1">
                <a:latin typeface="Myriad Pro Light" panose="020B0403030403020204" pitchFamily="34" charset="0"/>
              </a:rPr>
              <a:t>bowdenové</a:t>
            </a:r>
            <a:r>
              <a:rPr lang="cs-CZ" sz="1400" dirty="0">
                <a:latin typeface="Myriad Pro Light" panose="020B0403030403020204" pitchFamily="34" charset="0"/>
              </a:rPr>
              <a:t> výstelky)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Trubky pro chemický a potravinářský průmysl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8F737B2-2483-4DED-AC34-A71364729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970" y="922773"/>
            <a:ext cx="5065241" cy="3376827"/>
          </a:xfrm>
          <a:prstGeom prst="rect">
            <a:avLst/>
          </a:prstGeom>
        </p:spPr>
      </p:pic>
      <p:pic>
        <p:nvPicPr>
          <p:cNvPr id="3" name="Obrázek 2" descr="Obsah obrázku stůl, dort, vsedě, bílá&#10;&#10;Popis byl vytvořen automaticky">
            <a:extLst>
              <a:ext uri="{FF2B5EF4-FFF2-40B4-BE49-F238E27FC236}">
                <a16:creationId xmlns:a16="http://schemas.microsoft.com/office/drawing/2014/main" id="{51112464-BB52-490B-A44F-73BAB92DFA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274" y="3785659"/>
            <a:ext cx="4608512" cy="3072341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EACF5AD1-93BA-4245-9663-638288482A62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464E5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Struny pro 3D tisk Fillamentum</a:t>
            </a:r>
          </a:p>
        </p:txBody>
      </p:sp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27374495-212C-44A5-BEE3-FDF795475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  <p:pic>
        <p:nvPicPr>
          <p:cNvPr id="13" name="Obrázek 12" descr="Obsah obrázku muž, fotka, bílá, jezdectví&#10;&#10;Popis byl vytvořen automaticky">
            <a:extLst>
              <a:ext uri="{FF2B5EF4-FFF2-40B4-BE49-F238E27FC236}">
                <a16:creationId xmlns:a16="http://schemas.microsoft.com/office/drawing/2014/main" id="{2D37B260-FC20-4A80-A4F9-11EF3656AD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91" y="1484903"/>
            <a:ext cx="3328293" cy="498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779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exteriér, budova, město, ulice&#10;&#10;Popis byl vytvořen automaticky">
            <a:extLst>
              <a:ext uri="{FF2B5EF4-FFF2-40B4-BE49-F238E27FC236}">
                <a16:creationId xmlns:a16="http://schemas.microsoft.com/office/drawing/2014/main" id="{83DAD27C-731C-4045-A9F9-7C4185345D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142" y="1008112"/>
            <a:ext cx="7487857" cy="5849888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83432" y="1628800"/>
            <a:ext cx="244827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7C7C7B"/>
              </a:buClr>
            </a:pPr>
            <a:r>
              <a:rPr lang="cs-CZ" sz="1400" dirty="0">
                <a:latin typeface="Myriad Pro Light" panose="020B0403030403020204" pitchFamily="34" charset="0"/>
              </a:rPr>
              <a:t>Útulné garsonky, prostorné rodinné byty i luxusní vzdušné apartmány s vlastním výtahem, střešní terasou nebo lodžií s jedinečným panoramatickým pohledem na Zlín – to vše a mnohem více nabízí náš Park Tower.</a:t>
            </a:r>
          </a:p>
          <a:p>
            <a:pPr>
              <a:buClr>
                <a:srgbClr val="7C7C7B"/>
              </a:buClr>
            </a:pPr>
            <a:endParaRPr lang="cs-CZ" sz="1400" dirty="0">
              <a:latin typeface="Myriad Pro Light" panose="020B0403030403020204" pitchFamily="34" charset="0"/>
            </a:endParaRPr>
          </a:p>
          <a:p>
            <a:pPr>
              <a:buClr>
                <a:srgbClr val="7C7C7B"/>
              </a:buClr>
            </a:pPr>
            <a:r>
              <a:rPr lang="cs-CZ" sz="1400" dirty="0">
                <a:latin typeface="Myriad Pro Light" panose="020B0403030403020204" pitchFamily="34" charset="0"/>
              </a:rPr>
              <a:t>Svým budoucím rezidentům zajistí také řadu doplňkových služeb na úrovni newyorských standardů.</a:t>
            </a:r>
          </a:p>
          <a:p>
            <a:pPr>
              <a:buClr>
                <a:srgbClr val="7C7C7B"/>
              </a:buClr>
            </a:pPr>
            <a:endParaRPr lang="cs-CZ" sz="1400" dirty="0">
              <a:latin typeface="Myriad Pro Light" panose="020B04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35BF6C1-4C94-4244-8402-17BB68C5D68F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464E5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Park Tower</a:t>
            </a:r>
          </a:p>
        </p:txBody>
      </p:sp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5D9AD19F-6FBE-40D6-8997-1D94980ED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1110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911424" y="1700808"/>
            <a:ext cx="2664296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Myriad Pro Light" panose="020B0403030403020204" pitchFamily="34" charset="0"/>
              </a:rPr>
              <a:t>Technologiemi nabité vědeckotechnické centrum pomůže rozjet vaše podnikání.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Inovační centrum nabízí 89 kanceláří, prostory pro pořádání</a:t>
            </a:r>
          </a:p>
          <a:p>
            <a:r>
              <a:rPr lang="cs-CZ" sz="1400" dirty="0">
                <a:latin typeface="Myriad Pro Light" panose="020B0403030403020204" pitchFamily="34" charset="0"/>
              </a:rPr>
              <a:t>meetingů a konferencí, obchodní pasáž i laboratoře, které je možné využít jak ve spolupráci s vědeckými institucemi, tak pro vlastní výzkum.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Celý objekt funguje na principu chytrého řešení </a:t>
            </a:r>
            <a:r>
              <a:rPr lang="cs-CZ" sz="1400" dirty="0" err="1">
                <a:latin typeface="Myriad Pro Light" panose="020B0403030403020204" pitchFamily="34" charset="0"/>
              </a:rPr>
              <a:t>IoT</a:t>
            </a:r>
            <a:r>
              <a:rPr lang="cs-CZ" sz="1400" dirty="0">
                <a:latin typeface="Myriad Pro Light" panose="020B0403030403020204" pitchFamily="34" charset="0"/>
              </a:rPr>
              <a:t>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Sedmipodlažní budova vyrostla ve Zlíně v </a:t>
            </a:r>
            <a:r>
              <a:rPr lang="cs-CZ" sz="1400" dirty="0" err="1">
                <a:latin typeface="Myriad Pro Light" panose="020B0403030403020204" pitchFamily="34" charset="0"/>
              </a:rPr>
              <a:t>Prštném</a:t>
            </a:r>
            <a:r>
              <a:rPr lang="cs-CZ" sz="1400" dirty="0">
                <a:latin typeface="Myriad Pro Light" panose="020B0403030403020204" pitchFamily="34" charset="0"/>
              </a:rPr>
              <a:t> u NWT.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35BF6C1-4C94-4244-8402-17BB68C5D68F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464E5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Inovační centrum </a:t>
            </a:r>
            <a:r>
              <a:rPr lang="cs-CZ" sz="3200" dirty="0" err="1">
                <a:solidFill>
                  <a:schemeClr val="bg1"/>
                </a:solidFill>
                <a:cs typeface="Segoe UI Light" panose="020B0502040204020203" pitchFamily="34" charset="0"/>
              </a:rPr>
              <a:t>IoT</a:t>
            </a: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 – Silo II</a:t>
            </a:r>
          </a:p>
        </p:txBody>
      </p:sp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5D9AD19F-6FBE-40D6-8997-1D94980ED9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  <p:pic>
        <p:nvPicPr>
          <p:cNvPr id="8" name="Obrázek 7" descr="Obsah obrázku exteriér, obloha, budova, město&#10;&#10;Popis byl vytvořen automaticky">
            <a:extLst>
              <a:ext uri="{FF2B5EF4-FFF2-40B4-BE49-F238E27FC236}">
                <a16:creationId xmlns:a16="http://schemas.microsoft.com/office/drawing/2014/main" id="{87F841D3-1030-3531-27C8-92A74AEC3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94" y="1109400"/>
            <a:ext cx="8870776" cy="577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926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ráva, silnice, exteriér, scéna&#10;&#10;Popis byl vytvořen automaticky">
            <a:extLst>
              <a:ext uri="{FF2B5EF4-FFF2-40B4-BE49-F238E27FC236}">
                <a16:creationId xmlns:a16="http://schemas.microsoft.com/office/drawing/2014/main" id="{0B7E3A93-4B79-4861-9E01-CBD82F2C2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43408"/>
            <a:ext cx="12192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7752184" y="1700808"/>
            <a:ext cx="3312368" cy="4570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Myriad Pro Light" panose="020B0403030403020204" pitchFamily="34" charset="0"/>
              </a:rPr>
              <a:t>Univerzální komunální vozidla </a:t>
            </a:r>
            <a:r>
              <a:rPr lang="pt-BR" sz="1400" i="1" dirty="0">
                <a:latin typeface="Myriad Pro Light" panose="020B0403030403020204" pitchFamily="34" charset="0"/>
              </a:rPr>
              <a:t>s nízkými provozními a servisními</a:t>
            </a:r>
            <a:r>
              <a:rPr lang="cs-CZ" sz="1400" i="1" dirty="0">
                <a:latin typeface="Myriad Pro Light" panose="020B0403030403020204" pitchFamily="34" charset="0"/>
              </a:rPr>
              <a:t> náklady a nulovými emisemi.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 err="1">
                <a:latin typeface="Myriad Pro Light" panose="020B0403030403020204" pitchFamily="34" charset="0"/>
              </a:rPr>
              <a:t>Enviel</a:t>
            </a:r>
            <a:r>
              <a:rPr lang="cs-CZ" sz="1400" dirty="0">
                <a:latin typeface="Myriad Pro Light" panose="020B0403030403020204" pitchFamily="34" charset="0"/>
              </a:rPr>
              <a:t> jsou multifunkční vozy s celoročním využitím ke správě parků, údržbě zeleně, úklidu, pracím na staveništi nebo správě výrobních areálů.</a:t>
            </a:r>
          </a:p>
          <a:p>
            <a:pPr>
              <a:buClr>
                <a:srgbClr val="7C7C7B"/>
              </a:buClr>
            </a:pPr>
            <a:endParaRPr lang="cs-CZ" sz="1300" dirty="0">
              <a:latin typeface="Myriad Pro" pitchFamily="34" charset="0"/>
            </a:endParaRPr>
          </a:p>
          <a:p>
            <a:pPr>
              <a:buClr>
                <a:srgbClr val="7C7C7B"/>
              </a:buClr>
            </a:pPr>
            <a:endParaRPr lang="cs-CZ" sz="1300" dirty="0">
              <a:latin typeface="Myriad Pro" pitchFamily="34" charset="0"/>
            </a:endParaRPr>
          </a:p>
          <a:p>
            <a:pPr>
              <a:buClr>
                <a:srgbClr val="7C7C7B"/>
              </a:buClr>
            </a:pPr>
            <a:endParaRPr lang="cs-CZ" sz="1300" dirty="0">
              <a:latin typeface="Myriad Pro" pitchFamily="34" charset="0"/>
            </a:endParaRPr>
          </a:p>
          <a:p>
            <a:pPr>
              <a:buClr>
                <a:srgbClr val="7C7C7B"/>
              </a:buClr>
            </a:pPr>
            <a:endParaRPr lang="cs-CZ" sz="1300" dirty="0">
              <a:latin typeface="Myriad Pro" pitchFamily="34" charset="0"/>
            </a:endParaRPr>
          </a:p>
          <a:p>
            <a:pPr>
              <a:buClr>
                <a:srgbClr val="7C7C7B"/>
              </a:buClr>
            </a:pPr>
            <a:endParaRPr lang="cs-CZ" sz="1300" dirty="0">
              <a:latin typeface="Myriad Pro" pitchFamily="34" charset="0"/>
            </a:endParaRPr>
          </a:p>
          <a:p>
            <a:pPr>
              <a:buClr>
                <a:srgbClr val="7C7C7B"/>
              </a:buClr>
            </a:pPr>
            <a:r>
              <a:rPr lang="cs-CZ" sz="1600" b="1" dirty="0">
                <a:solidFill>
                  <a:srgbClr val="7C7C7B"/>
                </a:solidFill>
                <a:latin typeface="Myriad Pro" pitchFamily="34" charset="0"/>
              </a:rPr>
              <a:t>Vlastnosti vozů</a:t>
            </a:r>
            <a:br>
              <a:rPr lang="cs-CZ" sz="1200" b="1" dirty="0">
                <a:solidFill>
                  <a:srgbClr val="7C7C7B"/>
                </a:solidFill>
                <a:latin typeface="Myriad Pro" pitchFamily="34" charset="0"/>
              </a:rPr>
            </a:br>
            <a:endParaRPr lang="cs-CZ" sz="1400" b="1" dirty="0">
              <a:solidFill>
                <a:srgbClr val="7C7C7B"/>
              </a:solidFill>
              <a:latin typeface="Myriad Pro Light" panose="020B0403030403020204" pitchFamily="34" charset="0"/>
            </a:endParaRP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en-GB" sz="1400" dirty="0" err="1">
                <a:latin typeface="Myriad Pro Light" panose="020B0403030403020204" pitchFamily="34" charset="0"/>
              </a:rPr>
              <a:t>Výdrž</a:t>
            </a:r>
            <a:r>
              <a:rPr lang="en-GB" sz="1400" dirty="0">
                <a:latin typeface="Myriad Pro Light" panose="020B0403030403020204" pitchFamily="34" charset="0"/>
              </a:rPr>
              <a:t> </a:t>
            </a:r>
            <a:r>
              <a:rPr lang="en-GB" sz="1400" dirty="0" err="1">
                <a:latin typeface="Myriad Pro Light" panose="020B0403030403020204" pitchFamily="34" charset="0"/>
              </a:rPr>
              <a:t>baterie</a:t>
            </a:r>
            <a:r>
              <a:rPr lang="en-GB" sz="1400" dirty="0">
                <a:latin typeface="Myriad Pro Light" panose="020B0403030403020204" pitchFamily="34" charset="0"/>
              </a:rPr>
              <a:t> </a:t>
            </a:r>
            <a:r>
              <a:rPr lang="en-GB" sz="1400" dirty="0" err="1">
                <a:latin typeface="Myriad Pro Light" panose="020B0403030403020204" pitchFamily="34" charset="0"/>
              </a:rPr>
              <a:t>na</a:t>
            </a:r>
            <a:r>
              <a:rPr lang="en-GB" sz="1400" dirty="0">
                <a:latin typeface="Myriad Pro Light" panose="020B0403030403020204" pitchFamily="34" charset="0"/>
              </a:rPr>
              <a:t> </a:t>
            </a:r>
            <a:r>
              <a:rPr lang="en-GB" sz="1400" dirty="0" err="1">
                <a:latin typeface="Myriad Pro Light" panose="020B0403030403020204" pitchFamily="34" charset="0"/>
              </a:rPr>
              <a:t>celý</a:t>
            </a:r>
            <a:r>
              <a:rPr lang="en-GB" sz="1400" dirty="0">
                <a:latin typeface="Myriad Pro Light" panose="020B0403030403020204" pitchFamily="34" charset="0"/>
              </a:rPr>
              <a:t> </a:t>
            </a:r>
            <a:r>
              <a:rPr lang="en-GB" sz="1400" dirty="0" err="1">
                <a:latin typeface="Myriad Pro Light" panose="020B0403030403020204" pitchFamily="34" charset="0"/>
              </a:rPr>
              <a:t>pracovní</a:t>
            </a:r>
            <a:r>
              <a:rPr lang="en-GB" sz="1400" dirty="0">
                <a:latin typeface="Myriad Pro Light" panose="020B0403030403020204" pitchFamily="34" charset="0"/>
              </a:rPr>
              <a:t> den</a:t>
            </a: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en-GB" sz="1400" dirty="0" err="1">
                <a:latin typeface="Myriad Pro Light" panose="020B0403030403020204" pitchFamily="34" charset="0"/>
              </a:rPr>
              <a:t>Bezemisní</a:t>
            </a:r>
            <a:r>
              <a:rPr lang="en-GB" sz="1400" dirty="0">
                <a:latin typeface="Myriad Pro Light" panose="020B0403030403020204" pitchFamily="34" charset="0"/>
              </a:rPr>
              <a:t> a </a:t>
            </a:r>
            <a:r>
              <a:rPr lang="en-GB" sz="1400" dirty="0" err="1">
                <a:latin typeface="Myriad Pro Light" panose="020B0403030403020204" pitchFamily="34" charset="0"/>
              </a:rPr>
              <a:t>bezhlučný</a:t>
            </a:r>
            <a:r>
              <a:rPr lang="en-GB" sz="1400" dirty="0">
                <a:latin typeface="Myriad Pro Light" panose="020B0403030403020204" pitchFamily="34" charset="0"/>
              </a:rPr>
              <a:t> </a:t>
            </a:r>
            <a:r>
              <a:rPr lang="en-GB" sz="1400" dirty="0" err="1">
                <a:latin typeface="Myriad Pro Light" panose="020B0403030403020204" pitchFamily="34" charset="0"/>
              </a:rPr>
              <a:t>provoz</a:t>
            </a: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en-GB" sz="1400" dirty="0" err="1">
                <a:latin typeface="Myriad Pro Light" panose="020B0403030403020204" pitchFamily="34" charset="0"/>
              </a:rPr>
              <a:t>Široká</a:t>
            </a:r>
            <a:r>
              <a:rPr lang="en-GB" sz="1400" dirty="0">
                <a:latin typeface="Myriad Pro Light" panose="020B0403030403020204" pitchFamily="34" charset="0"/>
              </a:rPr>
              <a:t> </a:t>
            </a:r>
            <a:r>
              <a:rPr lang="en-GB" sz="1400" dirty="0" err="1">
                <a:latin typeface="Myriad Pro Light" panose="020B0403030403020204" pitchFamily="34" charset="0"/>
              </a:rPr>
              <a:t>variabilita</a:t>
            </a:r>
            <a:r>
              <a:rPr lang="en-GB" sz="1400" dirty="0">
                <a:latin typeface="Myriad Pro Light" panose="020B0403030403020204" pitchFamily="34" charset="0"/>
              </a:rPr>
              <a:t> </a:t>
            </a:r>
            <a:r>
              <a:rPr lang="en-GB" sz="1400" dirty="0" err="1">
                <a:latin typeface="Myriad Pro Light" panose="020B0403030403020204" pitchFamily="34" charset="0"/>
              </a:rPr>
              <a:t>využití</a:t>
            </a: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pt-BR" sz="1400" dirty="0">
                <a:latin typeface="Myriad Pro Light" panose="020B0403030403020204" pitchFamily="34" charset="0"/>
              </a:rPr>
              <a:t>Nízké provozní a servisní náklady</a:t>
            </a: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en-GB" sz="1400" dirty="0">
                <a:latin typeface="Myriad Pro Light" panose="020B0403030403020204" pitchFamily="34" charset="0"/>
              </a:rPr>
              <a:t>Smart City Ready</a:t>
            </a: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en-GB" sz="1400" dirty="0" err="1">
                <a:latin typeface="Myriad Pro Light" panose="020B0403030403020204" pitchFamily="34" charset="0"/>
              </a:rPr>
              <a:t>Vysoký</a:t>
            </a:r>
            <a:r>
              <a:rPr lang="en-GB" sz="1400" dirty="0">
                <a:latin typeface="Myriad Pro Light" panose="020B0403030403020204" pitchFamily="34" charset="0"/>
              </a:rPr>
              <a:t> </a:t>
            </a:r>
            <a:r>
              <a:rPr lang="en-GB" sz="1400" dirty="0" err="1">
                <a:latin typeface="Myriad Pro Light" panose="020B0403030403020204" pitchFamily="34" charset="0"/>
              </a:rPr>
              <a:t>uživatelský</a:t>
            </a:r>
            <a:r>
              <a:rPr lang="en-GB" sz="1400" dirty="0">
                <a:latin typeface="Myriad Pro Light" panose="020B0403030403020204" pitchFamily="34" charset="0"/>
              </a:rPr>
              <a:t> </a:t>
            </a:r>
            <a:r>
              <a:rPr lang="en-GB" sz="1400" dirty="0" err="1">
                <a:latin typeface="Myriad Pro Light" panose="020B0403030403020204" pitchFamily="34" charset="0"/>
              </a:rPr>
              <a:t>komfort</a:t>
            </a:r>
            <a:endParaRPr lang="en-GB" sz="1400" dirty="0">
              <a:latin typeface="Myriad Pro Light" panose="020B0403030403020204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35BF6C1-4C94-4244-8402-17BB68C5D68F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464E5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Elektromobily </a:t>
            </a:r>
            <a:r>
              <a:rPr lang="cs-CZ" sz="3200" dirty="0" err="1">
                <a:solidFill>
                  <a:schemeClr val="bg1"/>
                </a:solidFill>
                <a:cs typeface="Segoe UI Light" panose="020B0502040204020203" pitchFamily="34" charset="0"/>
              </a:rPr>
              <a:t>Enviel</a:t>
            </a:r>
            <a:endParaRPr lang="cs-CZ" sz="32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5D9AD19F-6FBE-40D6-8997-1D94980ED9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76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osoba, stůl, interiér, žena&#10;&#10;Popis byl vytvořen automaticky">
            <a:extLst>
              <a:ext uri="{FF2B5EF4-FFF2-40B4-BE49-F238E27FC236}">
                <a16:creationId xmlns:a16="http://schemas.microsoft.com/office/drawing/2014/main" id="{AE48A484-F228-44BC-A1B3-DEE97490E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543" y="404664"/>
            <a:ext cx="7191457" cy="10081885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983432" y="1556792"/>
            <a:ext cx="3456384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Myriad Pro Light" panose="020B0403030403020204" pitchFamily="34" charset="0"/>
              </a:rPr>
              <a:t>Nabízíme mnohaleté zkušenosti v oblasti aktivního a pasivního telemarketingu.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endParaRPr lang="cs-CZ" sz="1300" dirty="0">
              <a:latin typeface="Myriad Pro" pitchFamily="34" charset="0"/>
            </a:endParaRPr>
          </a:p>
          <a:p>
            <a:r>
              <a:rPr lang="cs-CZ" sz="1600" b="1" dirty="0">
                <a:solidFill>
                  <a:srgbClr val="464E55"/>
                </a:solidFill>
                <a:latin typeface="Myriad Pro" pitchFamily="34" charset="0"/>
              </a:rPr>
              <a:t>Klientské centrum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 err="1">
                <a:latin typeface="Myriad Pro Light" panose="020B0403030403020204" pitchFamily="34" charset="0"/>
              </a:rPr>
              <a:t>Outsourcování</a:t>
            </a:r>
            <a:r>
              <a:rPr lang="cs-CZ" sz="1400" dirty="0">
                <a:latin typeface="Myriad Pro Light" panose="020B0403030403020204" pitchFamily="34" charset="0"/>
              </a:rPr>
              <a:t> zákaznického servisu vám ušetří nejen personální náklady. Za rok zvládneme obsloužit přes milion příchozích konverzací, a to až v osmi jazycích.</a:t>
            </a:r>
          </a:p>
          <a:p>
            <a:pPr marL="285750" indent="-285750">
              <a:buClr>
                <a:srgbClr val="DE6F10"/>
              </a:buClr>
              <a:buFont typeface="Wingdings" panose="05000000000000000000" pitchFamily="2" charset="2"/>
              <a:buChar char="§"/>
            </a:pPr>
            <a:endParaRPr lang="cs-CZ" sz="1300" b="1" dirty="0">
              <a:solidFill>
                <a:srgbClr val="005092"/>
              </a:solidFill>
              <a:latin typeface="Myriad Pro" pitchFamily="34" charset="0"/>
            </a:endParaRPr>
          </a:p>
          <a:p>
            <a:r>
              <a:rPr lang="cs-CZ" sz="1600" b="1" dirty="0">
                <a:solidFill>
                  <a:srgbClr val="464E55"/>
                </a:solidFill>
                <a:latin typeface="Myriad Pro" pitchFamily="34" charset="0"/>
              </a:rPr>
              <a:t>Aktivní call centrum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Naší prioritou je kvalitní hovor s jasným a podrobně reportovaným výsledkem. 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Na veškeré naše služby nabízíme možnost náhradního plnění. 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C1C85738-3EDE-4E05-891B-3B8855D0F0A8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464E5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Call centrum</a:t>
            </a:r>
          </a:p>
        </p:txBody>
      </p:sp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FC2F4B69-B335-4F34-872E-D68FCCCE76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545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335BF6C1-4C94-4244-8402-17BB68C5D68F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464E5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Chráněná dílna</a:t>
            </a:r>
          </a:p>
        </p:txBody>
      </p:sp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5D9AD19F-6FBE-40D6-8997-1D94980ED9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  <p:pic>
        <p:nvPicPr>
          <p:cNvPr id="9" name="Obrázek 8" descr="Obsah obrázku osoba, muž, budova, stůl&#10;&#10;Popis byl vytvořen automaticky">
            <a:extLst>
              <a:ext uri="{FF2B5EF4-FFF2-40B4-BE49-F238E27FC236}">
                <a16:creationId xmlns:a16="http://schemas.microsoft.com/office/drawing/2014/main" id="{3BA294C3-F7E2-4684-A7FA-BCD8CE699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96" y="1114164"/>
            <a:ext cx="7823200" cy="586740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4CFCE736-7D0B-49A0-AD4B-37BF1896AE97}"/>
              </a:ext>
            </a:extLst>
          </p:cNvPr>
          <p:cNvSpPr/>
          <p:nvPr/>
        </p:nvSpPr>
        <p:spPr>
          <a:xfrm>
            <a:off x="8148228" y="1700808"/>
            <a:ext cx="3384376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Myriad Pro Light" panose="020B0403030403020204" pitchFamily="34" charset="0"/>
              </a:rPr>
              <a:t>Ve společnosti EMEA zaměstnáváme více  50 % zdravotně postižených a znevýhodněných lidí, kteří mají chuť všem dokázat, že i přes svůj handicap mohou být užiteční.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Odběrem zboží a služeb od nás také ušetříte své peníze díky náhradnímu plnění.</a:t>
            </a:r>
          </a:p>
          <a:p>
            <a:endParaRPr lang="cs-CZ" sz="1300" dirty="0">
              <a:latin typeface="Myriad Pro" pitchFamily="34" charset="0"/>
            </a:endParaRPr>
          </a:p>
          <a:p>
            <a:r>
              <a:rPr lang="cs-CZ" sz="1600" b="1" dirty="0">
                <a:solidFill>
                  <a:srgbClr val="7C7C7B"/>
                </a:solidFill>
                <a:latin typeface="Myriad Pro" pitchFamily="34" charset="0"/>
              </a:rPr>
              <a:t>Nabízíme:</a:t>
            </a:r>
          </a:p>
          <a:p>
            <a:endParaRPr lang="cs-CZ" sz="1600" b="1" dirty="0">
              <a:solidFill>
                <a:srgbClr val="DE6F10"/>
              </a:solidFill>
              <a:latin typeface="Myriad Pro" pitchFamily="34" charset="0"/>
            </a:endParaRP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Drobné manuální práce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Jednorázové i dlouhodobé práce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Kompletace a polepy výrobků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Balící služby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Administrativní práce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Aktivní i pasivní call centrum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Vyšívání na textil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Reklamní práce a potisk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Kontrola kvality</a:t>
            </a:r>
          </a:p>
        </p:txBody>
      </p:sp>
    </p:spTree>
    <p:extLst>
      <p:ext uri="{BB962C8B-B14F-4D97-AF65-F5344CB8AC3E}">
        <p14:creationId xmlns:p14="http://schemas.microsoft.com/office/powerpoint/2010/main" val="1649338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odiny&#10;&#10;Popis byl vytvořen automaticky">
            <a:extLst>
              <a:ext uri="{FF2B5EF4-FFF2-40B4-BE49-F238E27FC236}">
                <a16:creationId xmlns:a16="http://schemas.microsoft.com/office/drawing/2014/main" id="{E723FC13-82AF-437A-9BD8-94DB84F66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3" y="260648"/>
            <a:ext cx="12192002" cy="8127259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5087888" y="1700808"/>
            <a:ext cx="6192688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Myriad Pro Light" panose="020B0403030403020204" pitchFamily="34" charset="0"/>
              </a:rPr>
              <a:t>Jsme podpůrná divize nejen celého holdingu, ale nabízíme služby také externě.</a:t>
            </a:r>
          </a:p>
          <a:p>
            <a:endParaRPr lang="cs-CZ" sz="1300" dirty="0">
              <a:latin typeface="Myriad Pro" pitchFamily="34" charset="0"/>
            </a:endParaRPr>
          </a:p>
          <a:p>
            <a:endParaRPr lang="cs-CZ" sz="1300" dirty="0">
              <a:latin typeface="Myriad Pro" pitchFamily="34" charset="0"/>
            </a:endParaRPr>
          </a:p>
          <a:p>
            <a:r>
              <a:rPr lang="cs-CZ" sz="1600" b="1" dirty="0">
                <a:solidFill>
                  <a:srgbClr val="7C7C7B"/>
                </a:solidFill>
                <a:latin typeface="Myriad Pro" pitchFamily="34" charset="0"/>
              </a:rPr>
              <a:t>Finanční služby</a:t>
            </a:r>
          </a:p>
          <a:p>
            <a:endParaRPr lang="cs-CZ" sz="1600" b="1" dirty="0">
              <a:solidFill>
                <a:srgbClr val="DE6F10"/>
              </a:solidFill>
              <a:latin typeface="Myriad Pro" pitchFamily="34" charset="0"/>
            </a:endParaRP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Zabýváme se zpracováním a vedením účetnictví, daňové evidence, mzdové agendy, právním poradenstvím apod.</a:t>
            </a:r>
          </a:p>
          <a:p>
            <a:pPr>
              <a:buClr>
                <a:srgbClr val="7C7C7B"/>
              </a:buClr>
            </a:pPr>
            <a:endParaRPr lang="cs-CZ" sz="1300" dirty="0">
              <a:latin typeface="Myriad Pro" pitchFamily="34" charset="0"/>
            </a:endParaRPr>
          </a:p>
          <a:p>
            <a:r>
              <a:rPr lang="cs-CZ" sz="1600" b="1" dirty="0">
                <a:solidFill>
                  <a:srgbClr val="7C7C7B"/>
                </a:solidFill>
                <a:latin typeface="Myriad Pro" pitchFamily="34" charset="0"/>
              </a:rPr>
              <a:t>Marketingové služby</a:t>
            </a:r>
          </a:p>
          <a:p>
            <a:endParaRPr lang="cs-CZ" sz="1400" b="1" dirty="0">
              <a:solidFill>
                <a:srgbClr val="DE6F10"/>
              </a:solidFill>
              <a:latin typeface="Myriad Pro Light" panose="020B0403030403020204" pitchFamily="34" charset="0"/>
            </a:endParaRP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Poskytujeme marketingové služby, grafické a tiskové práce.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335BF6C1-4C94-4244-8402-17BB68C5D68F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464E5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Backoffice a marketing</a:t>
            </a:r>
          </a:p>
        </p:txBody>
      </p:sp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5D9AD19F-6FBE-40D6-8997-1D94980ED9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29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61E6D4F-4E4B-45E8-BA7A-7FB4D735B405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464E55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Farma Pod Hvězdou</a:t>
            </a:r>
          </a:p>
        </p:txBody>
      </p:sp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F0E79478-07A2-4246-B199-B24F84C20C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349856E-5A2C-4189-8B0D-CA52DEDFDB93}"/>
              </a:ext>
            </a:extLst>
          </p:cNvPr>
          <p:cNvSpPr/>
          <p:nvPr/>
        </p:nvSpPr>
        <p:spPr>
          <a:xfrm>
            <a:off x="983432" y="1700808"/>
            <a:ext cx="3528392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latin typeface="Myriad Pro Light" panose="020B0403030403020204" pitchFamily="34" charset="0"/>
              </a:rPr>
              <a:t>Díky bohatým zkušenostem našich pracovníků produkujeme ručně vyráběné přírodní produkty vysoké kvality.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V ovocném sadě máme vysazeno přes 3000 stromů a keřů. Naše včelstva se nachází</a:t>
            </a:r>
            <a:br>
              <a:rPr lang="cs-CZ" sz="1400" dirty="0">
                <a:latin typeface="Myriad Pro Light" panose="020B0403030403020204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v ekologicky čisté oblasti Kroměřížska. Farmu obydluje řada zvířat, chov je zcela domácího charakteru. </a:t>
            </a:r>
          </a:p>
          <a:p>
            <a:endParaRPr lang="cs-CZ" sz="1300" dirty="0">
              <a:latin typeface="Myriad Pro" pitchFamily="34" charset="0"/>
            </a:endParaRPr>
          </a:p>
          <a:p>
            <a:r>
              <a:rPr lang="cs-CZ" sz="1600" b="1" dirty="0">
                <a:solidFill>
                  <a:srgbClr val="7C7C7B"/>
                </a:solidFill>
                <a:latin typeface="Myriad Pro" pitchFamily="34" charset="0"/>
              </a:rPr>
              <a:t>Nabízíme:</a:t>
            </a:r>
          </a:p>
          <a:p>
            <a:endParaRPr lang="cs-CZ" sz="1600" b="1" dirty="0">
              <a:solidFill>
                <a:srgbClr val="DE6F10"/>
              </a:solidFill>
              <a:latin typeface="Myriad Pro" pitchFamily="34" charset="0"/>
            </a:endParaRP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Včelí med (květový, medovicový,…)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Čerstvé ovoce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Marmelády, džemy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Kompoty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Pálenky</a:t>
            </a:r>
          </a:p>
          <a:p>
            <a:pPr marL="285750" indent="-285750">
              <a:buClr>
                <a:srgbClr val="7C7C7B"/>
              </a:buClr>
              <a:buFont typeface="Arial" panose="020B0604020202020204" pitchFamily="34" charset="0"/>
              <a:buChar char="•"/>
            </a:pPr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Clr>
                <a:srgbClr val="7C7C7B"/>
              </a:buClr>
              <a:buFont typeface="Wingdings" panose="05000000000000000000" pitchFamily="2" charset="2"/>
              <a:buChar char="§"/>
            </a:pPr>
            <a:endParaRPr lang="cs-CZ" sz="1300" dirty="0">
              <a:latin typeface="Myriad Pro" pitchFamily="34" charset="0"/>
            </a:endParaRPr>
          </a:p>
          <a:p>
            <a:endParaRPr lang="cs-CZ" sz="1300" dirty="0">
              <a:latin typeface="Myriad Pro" pitchFamily="34" charset="0"/>
            </a:endParaRPr>
          </a:p>
        </p:txBody>
      </p:sp>
      <p:pic>
        <p:nvPicPr>
          <p:cNvPr id="9" name="Picture 3" descr="C:\Users\jkoldas\Desktop\NWT prezentace Pwrpnt\matro\33.jpg">
            <a:extLst>
              <a:ext uri="{FF2B5EF4-FFF2-40B4-BE49-F238E27FC236}">
                <a16:creationId xmlns:a16="http://schemas.microsoft.com/office/drawing/2014/main" id="{3258EFF0-888D-47D2-A5C0-4B8CB7B45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1114164"/>
            <a:ext cx="777686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3901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616143" y="4112069"/>
            <a:ext cx="26642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latin typeface="Myriad Pro" pitchFamily="34" charset="0"/>
              </a:rPr>
              <a:t>Zlín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tř. Tomáše Bati 269</a:t>
            </a:r>
          </a:p>
          <a:p>
            <a:r>
              <a:rPr lang="cs-CZ" sz="1400" dirty="0">
                <a:latin typeface="Myriad Pro Light" panose="020B0403030403020204" pitchFamily="34" charset="0"/>
              </a:rPr>
              <a:t>760 01 Zlín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Provozní doba:</a:t>
            </a:r>
          </a:p>
          <a:p>
            <a:r>
              <a:rPr lang="cs-CZ" sz="1400" dirty="0">
                <a:latin typeface="Myriad Pro Light" panose="020B0403030403020204" pitchFamily="34" charset="0"/>
              </a:rPr>
              <a:t>Po–Pá 7:00–17:00</a:t>
            </a:r>
          </a:p>
        </p:txBody>
      </p:sp>
      <p:sp>
        <p:nvSpPr>
          <p:cNvPr id="9" name="Obdélník 8"/>
          <p:cNvSpPr/>
          <p:nvPr/>
        </p:nvSpPr>
        <p:spPr>
          <a:xfrm>
            <a:off x="4669228" y="4121839"/>
            <a:ext cx="266429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latin typeface="Myriad Pro" pitchFamily="34" charset="0"/>
              </a:rPr>
              <a:t>Praha</a:t>
            </a:r>
          </a:p>
          <a:p>
            <a:endParaRPr lang="cs-CZ" sz="1300" dirty="0">
              <a:latin typeface="Myriad Pro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Starochodovská 65</a:t>
            </a:r>
          </a:p>
          <a:p>
            <a:r>
              <a:rPr lang="cs-CZ" sz="1400" dirty="0">
                <a:latin typeface="Myriad Pro Light" panose="020B0403030403020204" pitchFamily="34" charset="0"/>
              </a:rPr>
              <a:t>149 00 Praha 11-Chodov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Provozní doba:</a:t>
            </a:r>
          </a:p>
          <a:p>
            <a:r>
              <a:rPr lang="cs-CZ" sz="1400" dirty="0">
                <a:latin typeface="Myriad Pro Light" panose="020B0403030403020204" pitchFamily="34" charset="0"/>
              </a:rPr>
              <a:t>Po–Pá 8:00–17:00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7968A071-22E9-43C3-A5FE-6698C2B49097}"/>
              </a:ext>
            </a:extLst>
          </p:cNvPr>
          <p:cNvSpPr/>
          <p:nvPr/>
        </p:nvSpPr>
        <p:spPr>
          <a:xfrm>
            <a:off x="8616280" y="4106450"/>
            <a:ext cx="33123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dirty="0">
                <a:latin typeface="Myriad Pro" pitchFamily="34" charset="0"/>
              </a:rPr>
              <a:t>Brno</a:t>
            </a:r>
          </a:p>
          <a:p>
            <a:endParaRPr lang="cs-CZ" sz="1400" dirty="0"/>
          </a:p>
          <a:p>
            <a:r>
              <a:rPr lang="cs-CZ" sz="1400" dirty="0">
                <a:latin typeface="Myriad Pro Light" panose="020B0403030403020204" pitchFamily="34" charset="0"/>
              </a:rPr>
              <a:t>Poštovská 3</a:t>
            </a:r>
          </a:p>
          <a:p>
            <a:r>
              <a:rPr lang="cs-CZ" sz="1400" dirty="0">
                <a:latin typeface="Myriad Pro Light" panose="020B0403030403020204" pitchFamily="34" charset="0"/>
              </a:rPr>
              <a:t>602 00 Brno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Provozní doba:</a:t>
            </a:r>
          </a:p>
          <a:p>
            <a:r>
              <a:rPr lang="cs-CZ" sz="1400" dirty="0">
                <a:latin typeface="Myriad Pro Light" panose="020B0403030403020204" pitchFamily="34" charset="0"/>
              </a:rPr>
              <a:t>Po–Pá 8:00–17:00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7A0A3656-D772-4A2C-BA72-3C731E5CC6B1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Pobočky</a:t>
            </a:r>
          </a:p>
        </p:txBody>
      </p:sp>
      <p:pic>
        <p:nvPicPr>
          <p:cNvPr id="16" name="Obrázek 15" descr="Obsah obrázku kreslení&#10;&#10;Popis byl vytvořen automaticky">
            <a:extLst>
              <a:ext uri="{FF2B5EF4-FFF2-40B4-BE49-F238E27FC236}">
                <a16:creationId xmlns:a16="http://schemas.microsoft.com/office/drawing/2014/main" id="{8F5733E3-1416-4997-8411-5F7A3D7C73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  <p:pic>
        <p:nvPicPr>
          <p:cNvPr id="3" name="Obrázek 2" descr="Obsah obrázku exteriér, tráva, budova, velké&#10;&#10;Popis byl vytvořen automaticky">
            <a:extLst>
              <a:ext uri="{FF2B5EF4-FFF2-40B4-BE49-F238E27FC236}">
                <a16:creationId xmlns:a16="http://schemas.microsoft.com/office/drawing/2014/main" id="{38BCC564-ABBA-4F70-93D8-08609E3CD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724" y="1114163"/>
            <a:ext cx="4139305" cy="2762536"/>
          </a:xfrm>
          <a:prstGeom prst="rect">
            <a:avLst/>
          </a:prstGeom>
        </p:spPr>
      </p:pic>
      <p:pic>
        <p:nvPicPr>
          <p:cNvPr id="10" name="Obrázek 9" descr="Obsah obrázku budova, exteriér, ulice, silnice&#10;&#10;Popis byl vytvořen automaticky">
            <a:extLst>
              <a:ext uri="{FF2B5EF4-FFF2-40B4-BE49-F238E27FC236}">
                <a16:creationId xmlns:a16="http://schemas.microsoft.com/office/drawing/2014/main" id="{BA90531E-573F-4E2C-BF56-671BA42CE1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997" y="1114164"/>
            <a:ext cx="4139303" cy="2762535"/>
          </a:xfrm>
          <a:prstGeom prst="rect">
            <a:avLst/>
          </a:prstGeom>
        </p:spPr>
      </p:pic>
      <p:pic>
        <p:nvPicPr>
          <p:cNvPr id="14" name="Obrázek 13" descr="Obsah obrázku exteriér, budova, tráva, zaparkované&#10;&#10;Popis byl vytvořen automaticky">
            <a:extLst>
              <a:ext uri="{FF2B5EF4-FFF2-40B4-BE49-F238E27FC236}">
                <a16:creationId xmlns:a16="http://schemas.microsoft.com/office/drawing/2014/main" id="{AB92F5FA-52FF-47A3-A157-197F4B89B0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9" y="1114164"/>
            <a:ext cx="4139303" cy="2762535"/>
          </a:xfrm>
          <a:prstGeom prst="rect">
            <a:avLst/>
          </a:prstGeom>
        </p:spPr>
      </p:pic>
      <p:pic>
        <p:nvPicPr>
          <p:cNvPr id="4" name="Obrázek 3" descr="Obsah obrázku text, obloha, exteriér, tráva&#10;&#10;Popis byl vytvořen automaticky">
            <a:extLst>
              <a:ext uri="{FF2B5EF4-FFF2-40B4-BE49-F238E27FC236}">
                <a16:creationId xmlns:a16="http://schemas.microsoft.com/office/drawing/2014/main" id="{462B2DF0-1022-4FE3-BCE7-8CA8902CC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04" y="1114165"/>
            <a:ext cx="4139303" cy="276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26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, text&#10;&#10;Popis byl vytvořen automaticky">
            <a:extLst>
              <a:ext uri="{FF2B5EF4-FFF2-40B4-BE49-F238E27FC236}">
                <a16:creationId xmlns:a16="http://schemas.microsoft.com/office/drawing/2014/main" id="{2564B705-DD8B-48C0-AA3A-817D95197C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90" y="692696"/>
            <a:ext cx="6454575" cy="5688632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97D347CD-A000-4568-8276-038E0EBD38C8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Působnost holdingu</a:t>
            </a:r>
          </a:p>
        </p:txBody>
      </p:sp>
      <p:pic>
        <p:nvPicPr>
          <p:cNvPr id="5" name="Obrázek 4" descr="Obsah obrázku kreslení&#10;&#10;Popis byl vytvořen automaticky">
            <a:extLst>
              <a:ext uri="{FF2B5EF4-FFF2-40B4-BE49-F238E27FC236}">
                <a16:creationId xmlns:a16="http://schemas.microsoft.com/office/drawing/2014/main" id="{DFEA28D4-7197-4E3D-B08C-F946431519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  <p:pic>
        <p:nvPicPr>
          <p:cNvPr id="7" name="Obrázek 6" descr="Obsah obrázku kolo, kreslení&#10;&#10;Popis byl vytvořen automaticky">
            <a:extLst>
              <a:ext uri="{FF2B5EF4-FFF2-40B4-BE49-F238E27FC236}">
                <a16:creationId xmlns:a16="http://schemas.microsoft.com/office/drawing/2014/main" id="{A387A403-CD04-4A1C-9C7B-7AEB1473D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3726054"/>
            <a:ext cx="452961" cy="452961"/>
          </a:xfrm>
          <a:prstGeom prst="rect">
            <a:avLst/>
          </a:prstGeom>
        </p:spPr>
      </p:pic>
      <p:pic>
        <p:nvPicPr>
          <p:cNvPr id="9" name="Obrázek 8" descr="Obsah obrázku kolo, kreslení&#10;&#10;Popis byl vytvořen automaticky">
            <a:extLst>
              <a:ext uri="{FF2B5EF4-FFF2-40B4-BE49-F238E27FC236}">
                <a16:creationId xmlns:a16="http://schemas.microsoft.com/office/drawing/2014/main" id="{D2B5CD7D-6B0E-4538-89EF-7029ED2E7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696" y="4062113"/>
            <a:ext cx="452961" cy="452961"/>
          </a:xfrm>
          <a:prstGeom prst="rect">
            <a:avLst/>
          </a:prstGeom>
        </p:spPr>
      </p:pic>
      <p:pic>
        <p:nvPicPr>
          <p:cNvPr id="10" name="Obrázek 9" descr="Obsah obrázku kolo, kreslení&#10;&#10;Popis byl vytvořen automaticky">
            <a:extLst>
              <a:ext uri="{FF2B5EF4-FFF2-40B4-BE49-F238E27FC236}">
                <a16:creationId xmlns:a16="http://schemas.microsoft.com/office/drawing/2014/main" id="{A735FF69-1EA0-410D-B2D0-E9F6A07703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434" y="4179015"/>
            <a:ext cx="452961" cy="452961"/>
          </a:xfrm>
          <a:prstGeom prst="rect">
            <a:avLst/>
          </a:prstGeom>
        </p:spPr>
      </p:pic>
      <p:pic>
        <p:nvPicPr>
          <p:cNvPr id="11" name="Obrázek 10" descr="Obsah obrázku kolo, kreslení&#10;&#10;Popis byl vytvořen automaticky">
            <a:extLst>
              <a:ext uri="{FF2B5EF4-FFF2-40B4-BE49-F238E27FC236}">
                <a16:creationId xmlns:a16="http://schemas.microsoft.com/office/drawing/2014/main" id="{B07A6C76-45BB-4622-9850-9B3E5AAC63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5928367"/>
            <a:ext cx="452961" cy="452961"/>
          </a:xfrm>
          <a:prstGeom prst="rect">
            <a:avLst/>
          </a:prstGeom>
        </p:spPr>
      </p:pic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42EB16FD-CD72-4320-8D23-60CA9F3D6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8762" y="1301930"/>
            <a:ext cx="4536505" cy="5301208"/>
          </a:xfrm>
        </p:spPr>
        <p:txBody>
          <a:bodyPr>
            <a:noAutofit/>
          </a:bodyPr>
          <a:lstStyle/>
          <a:p>
            <a:r>
              <a:rPr lang="cs-CZ" sz="1400" b="1" dirty="0">
                <a:latin typeface="Myriad Pro Bold"/>
              </a:rPr>
              <a:t> </a:t>
            </a:r>
          </a:p>
          <a:p>
            <a:r>
              <a:rPr lang="cs-CZ" sz="1400" dirty="0"/>
              <a:t>NWT a.s.</a:t>
            </a:r>
          </a:p>
          <a:p>
            <a:r>
              <a:rPr lang="cs-CZ" sz="1400" dirty="0"/>
              <a:t>EMEA s.r.o.</a:t>
            </a:r>
          </a:p>
          <a:p>
            <a:r>
              <a:rPr lang="cs-CZ" sz="1400" dirty="0"/>
              <a:t>Fillamentum </a:t>
            </a:r>
            <a:r>
              <a:rPr lang="cs-CZ" sz="1400" dirty="0" err="1"/>
              <a:t>Manufacturing</a:t>
            </a:r>
            <a:r>
              <a:rPr lang="cs-CZ" sz="1400" dirty="0"/>
              <a:t> Czech s.r.o.</a:t>
            </a:r>
          </a:p>
          <a:p>
            <a:r>
              <a:rPr lang="cs-CZ" sz="1400" dirty="0"/>
              <a:t>Lorencova s.r.o.</a:t>
            </a:r>
          </a:p>
          <a:p>
            <a:r>
              <a:rPr lang="cs-CZ" sz="1400" dirty="0" err="1"/>
              <a:t>Enviel</a:t>
            </a:r>
            <a:r>
              <a:rPr lang="cs-CZ" sz="1400" dirty="0"/>
              <a:t> Systems s.r.o.</a:t>
            </a:r>
          </a:p>
          <a:p>
            <a:r>
              <a:rPr lang="cs-CZ" sz="1400" b="1" dirty="0">
                <a:latin typeface="Myriad Pro Bold"/>
              </a:rPr>
              <a:t> </a:t>
            </a:r>
          </a:p>
          <a:p>
            <a:endParaRPr lang="cs-CZ" sz="1400" b="1" dirty="0">
              <a:latin typeface="Myriad Pro Bold"/>
            </a:endParaRPr>
          </a:p>
          <a:p>
            <a:endParaRPr lang="cs-CZ" sz="1400" b="1" dirty="0">
              <a:latin typeface="Myriad Pro Bold"/>
            </a:endParaRPr>
          </a:p>
          <a:p>
            <a:r>
              <a:rPr lang="cs-CZ" sz="1400" dirty="0"/>
              <a:t>NWT Slovakia s.r.o.</a:t>
            </a:r>
          </a:p>
          <a:p>
            <a:r>
              <a:rPr lang="cs-CZ" sz="1400" dirty="0"/>
              <a:t>NWT a.s., organizačná </a:t>
            </a:r>
            <a:r>
              <a:rPr lang="cs-CZ" sz="1400" dirty="0" err="1"/>
              <a:t>zložka</a:t>
            </a:r>
            <a:endParaRPr lang="cs-CZ" sz="1400" dirty="0"/>
          </a:p>
          <a:p>
            <a:endParaRPr lang="cs-CZ" sz="1400" dirty="0"/>
          </a:p>
          <a:p>
            <a:endParaRPr lang="cs-CZ" sz="1400" dirty="0"/>
          </a:p>
          <a:p>
            <a:endParaRPr lang="cs-CZ" sz="1400" dirty="0"/>
          </a:p>
          <a:p>
            <a:r>
              <a:rPr lang="cs-CZ" sz="1400" dirty="0"/>
              <a:t>NWT International Ltd.</a:t>
            </a:r>
          </a:p>
          <a:p>
            <a:endParaRPr lang="cs-CZ" sz="1400" dirty="0"/>
          </a:p>
          <a:p>
            <a:r>
              <a:rPr lang="cs-CZ" sz="1400" dirty="0"/>
              <a:t>NWT Holding Ltd.</a:t>
            </a:r>
          </a:p>
          <a:p>
            <a:r>
              <a:rPr lang="cs-CZ" sz="1400" dirty="0"/>
              <a:t>RR Technologies </a:t>
            </a:r>
            <a:r>
              <a:rPr lang="cs-CZ" sz="1400" dirty="0" err="1"/>
              <a:t>Trading</a:t>
            </a:r>
            <a:r>
              <a:rPr lang="cs-CZ" sz="1400" dirty="0"/>
              <a:t> Ltd.</a:t>
            </a:r>
          </a:p>
          <a:p>
            <a:r>
              <a:rPr lang="cs-CZ" sz="1400" b="1" dirty="0">
                <a:latin typeface="Myriad Pro Bold"/>
              </a:rPr>
              <a:t> </a:t>
            </a:r>
          </a:p>
          <a:p>
            <a:r>
              <a:rPr lang="cs-CZ" sz="1400" dirty="0"/>
              <a:t>Fillamentum a.s.</a:t>
            </a:r>
          </a:p>
          <a:p>
            <a:endParaRPr lang="cs-CZ" sz="1400" dirty="0"/>
          </a:p>
        </p:txBody>
      </p:sp>
      <p:pic>
        <p:nvPicPr>
          <p:cNvPr id="13" name="Obrázek 12" descr="Obsah obrázku kolo, kreslení&#10;&#10;Popis byl vytvořen automaticky">
            <a:extLst>
              <a:ext uri="{FF2B5EF4-FFF2-40B4-BE49-F238E27FC236}">
                <a16:creationId xmlns:a16="http://schemas.microsoft.com/office/drawing/2014/main" id="{49DBC60E-9C13-4614-9A10-C9F9D1F18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481" y="1967148"/>
            <a:ext cx="452961" cy="452961"/>
          </a:xfrm>
          <a:prstGeom prst="rect">
            <a:avLst/>
          </a:prstGeom>
        </p:spPr>
      </p:pic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954EC754-32A5-4F8F-B09C-CEADBA484136}"/>
              </a:ext>
            </a:extLst>
          </p:cNvPr>
          <p:cNvSpPr txBox="1">
            <a:spLocks/>
          </p:cNvSpPr>
          <p:nvPr/>
        </p:nvSpPr>
        <p:spPr>
          <a:xfrm>
            <a:off x="3516392" y="1544017"/>
            <a:ext cx="4536505" cy="452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400" b="1" dirty="0">
                <a:latin typeface="Myriad Pro Bold"/>
              </a:rPr>
              <a:t>Česká republika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DAAFB362-86C5-483F-AB09-47A38FC24C2F}"/>
              </a:ext>
            </a:extLst>
          </p:cNvPr>
          <p:cNvSpPr txBox="1">
            <a:spLocks/>
          </p:cNvSpPr>
          <p:nvPr/>
        </p:nvSpPr>
        <p:spPr>
          <a:xfrm>
            <a:off x="3503712" y="3573016"/>
            <a:ext cx="4536505" cy="452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400" b="1" dirty="0">
                <a:latin typeface="Myriad Pro Bold"/>
              </a:rPr>
              <a:t>Slovensko</a:t>
            </a:r>
          </a:p>
        </p:txBody>
      </p:sp>
      <p:sp>
        <p:nvSpPr>
          <p:cNvPr id="16" name="Zástupný symbol pro obsah 2">
            <a:extLst>
              <a:ext uri="{FF2B5EF4-FFF2-40B4-BE49-F238E27FC236}">
                <a16:creationId xmlns:a16="http://schemas.microsoft.com/office/drawing/2014/main" id="{68FAE428-99E1-4E93-9BE8-1419A5193E19}"/>
              </a:ext>
            </a:extLst>
          </p:cNvPr>
          <p:cNvSpPr txBox="1">
            <a:spLocks/>
          </p:cNvSpPr>
          <p:nvPr/>
        </p:nvSpPr>
        <p:spPr>
          <a:xfrm>
            <a:off x="3516392" y="4864190"/>
            <a:ext cx="4536505" cy="452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400" b="1" dirty="0">
                <a:latin typeface="Myriad Pro Bold"/>
              </a:rPr>
              <a:t>Velká Británie</a:t>
            </a:r>
          </a:p>
        </p:txBody>
      </p:sp>
      <p:sp>
        <p:nvSpPr>
          <p:cNvPr id="17" name="Zástupný symbol pro obsah 2">
            <a:extLst>
              <a:ext uri="{FF2B5EF4-FFF2-40B4-BE49-F238E27FC236}">
                <a16:creationId xmlns:a16="http://schemas.microsoft.com/office/drawing/2014/main" id="{2945D602-9BBA-4DF9-97E8-9C013A02DA8D}"/>
              </a:ext>
            </a:extLst>
          </p:cNvPr>
          <p:cNvSpPr txBox="1">
            <a:spLocks/>
          </p:cNvSpPr>
          <p:nvPr/>
        </p:nvSpPr>
        <p:spPr>
          <a:xfrm>
            <a:off x="3516392" y="5367540"/>
            <a:ext cx="4536505" cy="452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400" b="1" dirty="0">
                <a:latin typeface="Myriad Pro Bold"/>
              </a:rPr>
              <a:t>Kypr</a:t>
            </a:r>
          </a:p>
        </p:txBody>
      </p:sp>
      <p:sp>
        <p:nvSpPr>
          <p:cNvPr id="18" name="Zástupný symbol pro obsah 2">
            <a:extLst>
              <a:ext uri="{FF2B5EF4-FFF2-40B4-BE49-F238E27FC236}">
                <a16:creationId xmlns:a16="http://schemas.microsoft.com/office/drawing/2014/main" id="{8D1EB7B8-8E9E-413B-9B19-487EE7DAC385}"/>
              </a:ext>
            </a:extLst>
          </p:cNvPr>
          <p:cNvSpPr txBox="1">
            <a:spLocks/>
          </p:cNvSpPr>
          <p:nvPr/>
        </p:nvSpPr>
        <p:spPr>
          <a:xfrm>
            <a:off x="3516392" y="6150987"/>
            <a:ext cx="4536505" cy="4529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Myriad Pro Ligh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sz="1400" b="1" dirty="0">
                <a:latin typeface="Myriad Pro Bold"/>
              </a:rPr>
              <a:t>USA</a:t>
            </a:r>
          </a:p>
        </p:txBody>
      </p:sp>
    </p:spTree>
    <p:extLst>
      <p:ext uri="{BB962C8B-B14F-4D97-AF65-F5344CB8AC3E}">
        <p14:creationId xmlns:p14="http://schemas.microsoft.com/office/powerpoint/2010/main" val="2771070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-168696" y="-49138"/>
            <a:ext cx="12745416" cy="700653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B5B0317-009C-417B-B3B4-5B7767FB7B0E}"/>
              </a:ext>
            </a:extLst>
          </p:cNvPr>
          <p:cNvSpPr/>
          <p:nvPr/>
        </p:nvSpPr>
        <p:spPr>
          <a:xfrm>
            <a:off x="1415480" y="5877275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chemeClr val="bg1"/>
                </a:solidFill>
                <a:latin typeface="Myriad Pro Light" panose="020B0403030403020204" pitchFamily="34" charset="0"/>
              </a:rPr>
              <a:t>www.nwt.cz</a:t>
            </a:r>
          </a:p>
        </p:txBody>
      </p:sp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E9EC1C6D-0087-4D34-B4F3-0EA531F695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08" y="2060848"/>
            <a:ext cx="3197430" cy="22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10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 descr="Obsah obrázku exteriér, sníh, příroda, lyžování&#10;&#10;Popis byl vytvořen automaticky">
            <a:extLst>
              <a:ext uri="{FF2B5EF4-FFF2-40B4-BE49-F238E27FC236}">
                <a16:creationId xmlns:a16="http://schemas.microsoft.com/office/drawing/2014/main" id="{F5E3A753-E9AB-4434-8D7F-2C99F60F7A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12192000" cy="6858000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1122522" y="3512396"/>
            <a:ext cx="16405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Myriad Pro Light" panose="020B0403030403020204" pitchFamily="34" charset="0"/>
              </a:rPr>
              <a:t>Výroba</a:t>
            </a:r>
          </a:p>
          <a:p>
            <a:pPr algn="ctr"/>
            <a:r>
              <a:rPr lang="cs-CZ" sz="2400" dirty="0">
                <a:latin typeface="Myriad Pro Light" panose="020B0403030403020204" pitchFamily="34" charset="0"/>
              </a:rPr>
              <a:t>a úspora</a:t>
            </a:r>
          </a:p>
          <a:p>
            <a:pPr algn="ctr"/>
            <a:r>
              <a:rPr lang="cs-CZ" sz="2400" dirty="0">
                <a:latin typeface="Myriad Pro Light" panose="020B0403030403020204" pitchFamily="34" charset="0"/>
              </a:rPr>
              <a:t>energií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27D5431C-06F0-4B8B-B0FB-70BE43DC0583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Hlavní oblasti činnosti</a:t>
            </a:r>
          </a:p>
        </p:txBody>
      </p:sp>
      <p:pic>
        <p:nvPicPr>
          <p:cNvPr id="20" name="Obrázek 19" descr="Obsah obrázku kreslení&#10;&#10;Popis byl vytvořen automaticky">
            <a:extLst>
              <a:ext uri="{FF2B5EF4-FFF2-40B4-BE49-F238E27FC236}">
                <a16:creationId xmlns:a16="http://schemas.microsoft.com/office/drawing/2014/main" id="{E561FC41-A42A-4FF0-8A09-906D4EC20F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  <p:pic>
        <p:nvPicPr>
          <p:cNvPr id="5" name="Obrázek 4" descr="Obsah obrázku hodiny&#10;&#10;Popis byl vytvořen automaticky">
            <a:extLst>
              <a:ext uri="{FF2B5EF4-FFF2-40B4-BE49-F238E27FC236}">
                <a16:creationId xmlns:a16="http://schemas.microsoft.com/office/drawing/2014/main" id="{74B84382-2583-4EB3-8509-692A83626C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753" y="2689969"/>
            <a:ext cx="656152" cy="656152"/>
          </a:xfrm>
          <a:prstGeom prst="rect">
            <a:avLst/>
          </a:prstGeom>
        </p:spPr>
      </p:pic>
      <p:sp>
        <p:nvSpPr>
          <p:cNvPr id="21" name="Obdélník 20">
            <a:extLst>
              <a:ext uri="{FF2B5EF4-FFF2-40B4-BE49-F238E27FC236}">
                <a16:creationId xmlns:a16="http://schemas.microsoft.com/office/drawing/2014/main" id="{9F8E78F7-7DB3-437F-813C-E708E01A5DCE}"/>
              </a:ext>
            </a:extLst>
          </p:cNvPr>
          <p:cNvSpPr/>
          <p:nvPr/>
        </p:nvSpPr>
        <p:spPr>
          <a:xfrm>
            <a:off x="2902667" y="3512396"/>
            <a:ext cx="19617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Myriad Pro Light" panose="020B0403030403020204" pitchFamily="34" charset="0"/>
              </a:rPr>
              <a:t>Stavebnictví</a:t>
            </a: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8A883D68-E81D-4A3E-9B94-731D9FE5BEF5}"/>
              </a:ext>
            </a:extLst>
          </p:cNvPr>
          <p:cNvSpPr/>
          <p:nvPr/>
        </p:nvSpPr>
        <p:spPr>
          <a:xfrm>
            <a:off x="5145261" y="3508456"/>
            <a:ext cx="1640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Myriad Pro Light" panose="020B0403030403020204" pitchFamily="34" charset="0"/>
              </a:rPr>
              <a:t>Produkční</a:t>
            </a:r>
            <a:br>
              <a:rPr lang="cs-CZ" sz="2400" dirty="0">
                <a:latin typeface="Myriad Pro Light" panose="020B0403030403020204" pitchFamily="34" charset="0"/>
              </a:rPr>
            </a:br>
            <a:r>
              <a:rPr lang="cs-CZ" sz="2400" dirty="0">
                <a:latin typeface="Myriad Pro Light" panose="020B0403030403020204" pitchFamily="34" charset="0"/>
              </a:rPr>
              <a:t>skleníky</a:t>
            </a:r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CFAB56BD-6AFA-4C85-BCF0-6FEEECA7CABD}"/>
              </a:ext>
            </a:extLst>
          </p:cNvPr>
          <p:cNvSpPr/>
          <p:nvPr/>
        </p:nvSpPr>
        <p:spPr>
          <a:xfrm>
            <a:off x="7246564" y="3514864"/>
            <a:ext cx="16405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Myriad Pro Light" panose="020B0403030403020204" pitchFamily="34" charset="0"/>
              </a:rPr>
              <a:t>IT </a:t>
            </a:r>
            <a:r>
              <a:rPr lang="en-US" sz="2400" dirty="0">
                <a:latin typeface="Myriad Pro Light" panose="020B0403030403020204" pitchFamily="34" charset="0"/>
              </a:rPr>
              <a:t>&amp;</a:t>
            </a:r>
            <a:br>
              <a:rPr lang="cs-CZ" sz="2400" dirty="0">
                <a:latin typeface="Myriad Pro Light" panose="020B0403030403020204" pitchFamily="34" charset="0"/>
              </a:rPr>
            </a:br>
            <a:r>
              <a:rPr lang="cs-CZ" sz="2400" dirty="0" err="1">
                <a:latin typeface="Myriad Pro Light" panose="020B0403030403020204" pitchFamily="34" charset="0"/>
              </a:rPr>
              <a:t>Telco</a:t>
            </a:r>
            <a:endParaRPr lang="cs-CZ" sz="2400" dirty="0">
              <a:latin typeface="Myriad Pro Light" panose="020B0403030403020204" pitchFamily="34" charset="0"/>
            </a:endParaRPr>
          </a:p>
        </p:txBody>
      </p:sp>
      <p:sp>
        <p:nvSpPr>
          <p:cNvPr id="26" name="Obdélník 25">
            <a:extLst>
              <a:ext uri="{FF2B5EF4-FFF2-40B4-BE49-F238E27FC236}">
                <a16:creationId xmlns:a16="http://schemas.microsoft.com/office/drawing/2014/main" id="{940F1CBC-0B65-4582-B357-A72EE14D0BEA}"/>
              </a:ext>
            </a:extLst>
          </p:cNvPr>
          <p:cNvSpPr/>
          <p:nvPr/>
        </p:nvSpPr>
        <p:spPr>
          <a:xfrm>
            <a:off x="9105411" y="3512395"/>
            <a:ext cx="16405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latin typeface="Myriad Pro Light" panose="020B0403030403020204" pitchFamily="34" charset="0"/>
              </a:rPr>
              <a:t>Holding</a:t>
            </a:r>
          </a:p>
        </p:txBody>
      </p:sp>
      <p:pic>
        <p:nvPicPr>
          <p:cNvPr id="7" name="Obrázek 6" descr="Obsah obrázku hodiny, kreslení&#10;&#10;Popis byl vytvořen automaticky">
            <a:extLst>
              <a:ext uri="{FF2B5EF4-FFF2-40B4-BE49-F238E27FC236}">
                <a16:creationId xmlns:a16="http://schemas.microsoft.com/office/drawing/2014/main" id="{7F8187C0-4E07-4121-A906-666A15C98B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471" y="2708920"/>
            <a:ext cx="636685" cy="636685"/>
          </a:xfrm>
          <a:prstGeom prst="rect">
            <a:avLst/>
          </a:prstGeom>
        </p:spPr>
      </p:pic>
      <p:pic>
        <p:nvPicPr>
          <p:cNvPr id="27" name="Obrázek 26" descr="Obsah obrázku objekt, hodiny&#10;&#10;Popis byl vytvořen automaticky">
            <a:extLst>
              <a:ext uri="{FF2B5EF4-FFF2-40B4-BE49-F238E27FC236}">
                <a16:creationId xmlns:a16="http://schemas.microsoft.com/office/drawing/2014/main" id="{339B2B71-47E5-48BB-9EA5-D02F1573F0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593" y="2708920"/>
            <a:ext cx="656152" cy="656152"/>
          </a:xfrm>
          <a:prstGeom prst="rect">
            <a:avLst/>
          </a:prstGeom>
        </p:spPr>
      </p:pic>
      <p:pic>
        <p:nvPicPr>
          <p:cNvPr id="29" name="Obrázek 28" descr="Obsah obrázku hodiny, kreslení&#10;&#10;Popis byl vytvořen automaticky">
            <a:extLst>
              <a:ext uri="{FF2B5EF4-FFF2-40B4-BE49-F238E27FC236}">
                <a16:creationId xmlns:a16="http://schemas.microsoft.com/office/drawing/2014/main" id="{3DAC0D29-1DDB-411D-924B-57FE90C1DF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06" y="2708920"/>
            <a:ext cx="656152" cy="65615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6A2C036-D453-6086-5456-5AA033FFEB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046" y="2713186"/>
            <a:ext cx="647619" cy="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02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exteriér, tráva, loď, zelená&#10;&#10;Popis byl vytvořen automaticky">
            <a:extLst>
              <a:ext uri="{FF2B5EF4-FFF2-40B4-BE49-F238E27FC236}">
                <a16:creationId xmlns:a16="http://schemas.microsoft.com/office/drawing/2014/main" id="{8B6423C8-62A4-4A10-B829-7AFC931A9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815433" y="764704"/>
            <a:ext cx="7960968" cy="5604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r>
              <a:rPr lang="cs-CZ" sz="4400" dirty="0">
                <a:solidFill>
                  <a:schemeClr val="bg1"/>
                </a:solidFill>
              </a:rPr>
              <a:t>Výroba a úspora energií</a:t>
            </a:r>
          </a:p>
        </p:txBody>
      </p:sp>
      <p:sp>
        <p:nvSpPr>
          <p:cNvPr id="9" name="Nadpis 1"/>
          <p:cNvSpPr txBox="1">
            <a:spLocks/>
          </p:cNvSpPr>
          <p:nvPr/>
        </p:nvSpPr>
        <p:spPr>
          <a:xfrm>
            <a:off x="812388" y="4149080"/>
            <a:ext cx="5976664" cy="24458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Vytápění a chlazení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Výroba elektřiny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Levnější plyn a elektřina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Servisní dohledové centrum OZE</a:t>
            </a:r>
          </a:p>
        </p:txBody>
      </p:sp>
      <p:pic>
        <p:nvPicPr>
          <p:cNvPr id="6" name="Obrázek 5" descr="Obsah obrázku kreslení&#10;&#10;Popis byl vytvořen automaticky">
            <a:extLst>
              <a:ext uri="{FF2B5EF4-FFF2-40B4-BE49-F238E27FC236}">
                <a16:creationId xmlns:a16="http://schemas.microsoft.com/office/drawing/2014/main" id="{133EA76B-6AD3-4A85-A6E2-899A2851A9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988" y="102342"/>
            <a:ext cx="2774499" cy="196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32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budova, stůl, displej, letecká doprava&#10;&#10;Popis byl vytvořen automaticky">
            <a:extLst>
              <a:ext uri="{FF2B5EF4-FFF2-40B4-BE49-F238E27FC236}">
                <a16:creationId xmlns:a16="http://schemas.microsoft.com/office/drawing/2014/main" id="{AADAA166-A795-4B17-A903-F1D9E19B64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66" y="1052736"/>
            <a:ext cx="7826333" cy="5930893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983432" y="1700808"/>
            <a:ext cx="345638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Myriad Pro Light" panose="020B0403030403020204" pitchFamily="34" charset="0"/>
              </a:rPr>
              <a:t>Nabízíme ekologické a úsporné způsoby vytápění a chlazení pro rodinné domy i průmyslové objekty. 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Poskytneme technickou a ekonomickou přípravu projektu, navrhneme vhodné formy financování a kompletní dodávku a instalaci na klíč. Do naší nabídky spadají: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Clr>
                <a:srgbClr val="52982F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Tepelná čerpadla</a:t>
            </a:r>
          </a:p>
          <a:p>
            <a:pPr marL="285750" indent="-285750">
              <a:buClr>
                <a:srgbClr val="52982F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Kogenerační jednotky</a:t>
            </a:r>
          </a:p>
          <a:p>
            <a:pPr marL="285750" indent="-285750">
              <a:buClr>
                <a:srgbClr val="52982F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Vzduchotechnika, rekuperace a klimatizace</a:t>
            </a:r>
          </a:p>
          <a:p>
            <a:pPr marL="285750" indent="-285750">
              <a:buClr>
                <a:srgbClr val="52982F"/>
              </a:buClr>
              <a:buFont typeface="Arial" panose="020B0604020202020204" pitchFamily="34" charset="0"/>
              <a:buChar char="•"/>
            </a:pPr>
            <a:r>
              <a:rPr lang="cs-CZ" sz="1400" dirty="0">
                <a:latin typeface="Myriad Pro Light" panose="020B0403030403020204" pitchFamily="34" charset="0"/>
              </a:rPr>
              <a:t>Plynová tepelná čerpadla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27D862BF-4E28-4BB5-AA72-89D6486DE4F8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52982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Vytápění a chlazení</a:t>
            </a:r>
          </a:p>
        </p:txBody>
      </p:sp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7C87823F-4D03-40CD-BA57-4081DDEB5E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83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budova, přenosný počítač, počítač, stůl&#10;&#10;Popis byl vytvořen automaticky">
            <a:extLst>
              <a:ext uri="{FF2B5EF4-FFF2-40B4-BE49-F238E27FC236}">
                <a16:creationId xmlns:a16="http://schemas.microsoft.com/office/drawing/2014/main" id="{8ABFFF15-8845-4ED1-AD0F-84623CE817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764704"/>
            <a:ext cx="7248128" cy="665544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69145" y="1640146"/>
            <a:ext cx="351468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Myriad Pro Light" panose="020B0403030403020204" pitchFamily="34" charset="0"/>
              </a:rPr>
              <a:t>Máme na starosti energeticky úsporné projekty, které šetří vaše finanční zdroje i životní prostředí. 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r>
              <a:rPr lang="cs-CZ" sz="1400" dirty="0">
                <a:latin typeface="Myriad Pro Light" panose="020B0403030403020204" pitchFamily="34" charset="0"/>
              </a:rPr>
              <a:t>Navrhujeme řešení jak pro rodinné domy tak pro bytové jednotky a průmyslové objekty.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52982F"/>
                </a:solidFill>
                <a:latin typeface="Myriad Pro" pitchFamily="34" charset="0"/>
              </a:rPr>
              <a:t>Fotovoltaické systémy</a:t>
            </a:r>
            <a:br>
              <a:rPr lang="cs-CZ" sz="1600" b="1" dirty="0">
                <a:solidFill>
                  <a:srgbClr val="52982F"/>
                </a:solidFill>
                <a:latin typeface="Myriad Pro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Nejjednodušší způsob, jak snížit účty za elektrickou energii.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52982F"/>
                </a:solidFill>
                <a:latin typeface="Myriad Pro" pitchFamily="34" charset="0"/>
              </a:rPr>
              <a:t>Akumulace energie do baterií</a:t>
            </a:r>
            <a:br>
              <a:rPr lang="cs-CZ" sz="1600" b="1" dirty="0">
                <a:solidFill>
                  <a:srgbClr val="52982F"/>
                </a:solidFill>
                <a:latin typeface="Myriad Pro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Systém umožní zvýšit podíl vlastní využité energie až na 80 %.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52982F"/>
                </a:solidFill>
                <a:latin typeface="Myriad Pro" pitchFamily="34" charset="0"/>
              </a:rPr>
              <a:t>Kogenerační jednotky</a:t>
            </a:r>
            <a:br>
              <a:rPr lang="cs-CZ" sz="1400" b="1" dirty="0">
                <a:solidFill>
                  <a:srgbClr val="52982F"/>
                </a:solidFill>
                <a:latin typeface="Myriad Pro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Společná výroba elektřiny a tepla.</a:t>
            </a: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endParaRPr lang="cs-CZ" sz="1400" dirty="0">
              <a:latin typeface="Myriad Pro Light" panose="020B0403030403020204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810000" y="301350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baseline="30000" dirty="0"/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D05C8757-BBE6-45BB-9D55-F54AA2A47261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52982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Výroba elektřiny</a:t>
            </a:r>
          </a:p>
        </p:txBody>
      </p:sp>
      <p:pic>
        <p:nvPicPr>
          <p:cNvPr id="9" name="Obrázek 8" descr="Obsah obrázku kreslení&#10;&#10;Popis byl vytvořen automaticky">
            <a:extLst>
              <a:ext uri="{FF2B5EF4-FFF2-40B4-BE49-F238E27FC236}">
                <a16:creationId xmlns:a16="http://schemas.microsoft.com/office/drawing/2014/main" id="{EAB097A9-B87C-49AA-8AB9-CB4CA6A7C0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24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interiér, osoba, žena, stojící&#10;&#10;Popis byl vytvořen automaticky">
            <a:extLst>
              <a:ext uri="{FF2B5EF4-FFF2-40B4-BE49-F238E27FC236}">
                <a16:creationId xmlns:a16="http://schemas.microsoft.com/office/drawing/2014/main" id="{3A841885-382A-4BDA-BBB0-8E16712B23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86" y="-819472"/>
            <a:ext cx="6206537" cy="827538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104112" y="1863571"/>
            <a:ext cx="3672408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5600">
              <a:spcBef>
                <a:spcPts val="360"/>
              </a:spcBef>
            </a:pPr>
            <a:endParaRPr lang="cs-CZ" sz="1300" dirty="0">
              <a:latin typeface="Myriad Pro" pitchFamily="34" charset="0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4C382B8C-1ACF-43FC-9E0B-A9C0DC584DD3}"/>
              </a:ext>
            </a:extLst>
          </p:cNvPr>
          <p:cNvSpPr txBox="1">
            <a:spLocks/>
          </p:cNvSpPr>
          <p:nvPr/>
        </p:nvSpPr>
        <p:spPr>
          <a:xfrm>
            <a:off x="-2" y="-16804"/>
            <a:ext cx="12192001" cy="1130968"/>
          </a:xfrm>
          <a:prstGeom prst="rect">
            <a:avLst/>
          </a:prstGeom>
          <a:solidFill>
            <a:srgbClr val="52982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Myriad Pro Light" pitchFamily="34" charset="0"/>
                <a:ea typeface="+mj-ea"/>
                <a:cs typeface="+mj-cs"/>
              </a:defRPr>
            </a:lvl1pPr>
          </a:lstStyle>
          <a:p>
            <a:pPr>
              <a:tabLst>
                <a:tab pos="955675" algn="l"/>
              </a:tabLst>
            </a:pPr>
            <a:r>
              <a:rPr lang="cs-CZ" sz="3200" dirty="0">
                <a:solidFill>
                  <a:schemeClr val="bg1"/>
                </a:solidFill>
                <a:cs typeface="Segoe UI Light" panose="020B0502040204020203" pitchFamily="34" charset="0"/>
              </a:rPr>
              <a:t>	Levnější plyn a elektřina</a:t>
            </a:r>
          </a:p>
        </p:txBody>
      </p:sp>
      <p:pic>
        <p:nvPicPr>
          <p:cNvPr id="7" name="Obrázek 6" descr="Obsah obrázku kreslení&#10;&#10;Popis byl vytvořen automaticky">
            <a:extLst>
              <a:ext uri="{FF2B5EF4-FFF2-40B4-BE49-F238E27FC236}">
                <a16:creationId xmlns:a16="http://schemas.microsoft.com/office/drawing/2014/main" id="{EFD20D1B-01BE-45CC-B0FE-61403385F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16" y="-148535"/>
            <a:ext cx="1973294" cy="139443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12B50C4E-EE16-4BBA-94FE-28B8C9BC21A3}"/>
              </a:ext>
            </a:extLst>
          </p:cNvPr>
          <p:cNvSpPr/>
          <p:nvPr/>
        </p:nvSpPr>
        <p:spPr>
          <a:xfrm>
            <a:off x="6764271" y="1872312"/>
            <a:ext cx="415626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i="1" dirty="0">
                <a:latin typeface="Myriad Pro Light" panose="020B0403030403020204" pitchFamily="34" charset="0"/>
              </a:rPr>
              <a:t>Nabízíme dlouhodobě jedny z nejpříznivějších cen elektřiny a plynu na trhu.</a:t>
            </a:r>
          </a:p>
          <a:p>
            <a:endParaRPr lang="cs-CZ" sz="1400" i="1" dirty="0">
              <a:latin typeface="Myriad Pro Light" panose="020B0403030403020204" pitchFamily="34" charset="0"/>
            </a:endParaRPr>
          </a:p>
          <a:p>
            <a:endParaRPr lang="cs-CZ" sz="1400" i="1" dirty="0">
              <a:latin typeface="Myriad Pro Light" panose="020B04030304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52982F"/>
                </a:solidFill>
                <a:latin typeface="Myriad Pro" pitchFamily="34" charset="0"/>
              </a:rPr>
              <a:t>Domácnosti</a:t>
            </a:r>
            <a:br>
              <a:rPr lang="cs-CZ" sz="1600" b="1" dirty="0">
                <a:solidFill>
                  <a:srgbClr val="52982F"/>
                </a:solidFill>
                <a:latin typeface="Myriad Pro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Možnost sjednání smlouvy na dobu neurčitou – tedy bez jakýchkoliv závazků.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52982F"/>
                </a:solidFill>
                <a:latin typeface="Myriad Pro" pitchFamily="34" charset="0"/>
              </a:rPr>
              <a:t>Firmy</a:t>
            </a:r>
            <a:br>
              <a:rPr lang="cs-CZ" sz="1600" b="1" dirty="0">
                <a:solidFill>
                  <a:srgbClr val="52982F"/>
                </a:solidFill>
                <a:latin typeface="Myriad Pro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Pro firemní zákazníky s vyšší spotřebou nabízíme možnost sjednání individuální ceny za elektřinu a plyn. </a:t>
            </a:r>
          </a:p>
          <a:p>
            <a:pPr>
              <a:buFont typeface="Arial" panose="020B0604020202020204" pitchFamily="34" charset="0"/>
              <a:buChar char="•"/>
            </a:pPr>
            <a:endParaRPr lang="cs-CZ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b="1" dirty="0">
                <a:solidFill>
                  <a:srgbClr val="52982F"/>
                </a:solidFill>
                <a:latin typeface="Myriad Pro" pitchFamily="34" charset="0"/>
              </a:rPr>
              <a:t>Energetické úspory</a:t>
            </a:r>
            <a:br>
              <a:rPr lang="cs-CZ" sz="1400" b="1" dirty="0">
                <a:solidFill>
                  <a:srgbClr val="52982F"/>
                </a:solidFill>
                <a:latin typeface="Myriad Pro" pitchFamily="34" charset="0"/>
              </a:rPr>
            </a:br>
            <a:r>
              <a:rPr lang="cs-CZ" sz="1400" dirty="0">
                <a:latin typeface="Myriad Pro Light" panose="020B0403030403020204" pitchFamily="34" charset="0"/>
              </a:rPr>
              <a:t>Náklady vám pomůžeme snížit také pomocí fotovoltaiky, tepelných čerpadel, bateriových systémů, LED osvětlení, kogeneračních jednotek apod.</a:t>
            </a:r>
          </a:p>
          <a:p>
            <a:endParaRPr lang="cs-CZ" sz="1400" i="1" dirty="0">
              <a:latin typeface="Myriad Pro Light" panose="020B0403030403020204" pitchFamily="34" charset="0"/>
            </a:endParaRPr>
          </a:p>
          <a:p>
            <a:endParaRPr lang="cs-CZ" sz="1400" dirty="0">
              <a:latin typeface="Myriad Pro Light" panose="020B0403030403020204" pitchFamily="34" charset="0"/>
            </a:endParaRPr>
          </a:p>
          <a:p>
            <a:endParaRPr lang="cs-CZ" sz="1400" dirty="0"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1682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A49A6161B569A4CAD682D8332742FAD" ma:contentTypeVersion="11" ma:contentTypeDescription="Vytvoří nový dokument" ma:contentTypeScope="" ma:versionID="fe913376037810aba71effc3c54cace4">
  <xsd:schema xmlns:xsd="http://www.w3.org/2001/XMLSchema" xmlns:xs="http://www.w3.org/2001/XMLSchema" xmlns:p="http://schemas.microsoft.com/office/2006/metadata/properties" xmlns:ns3="69ed480c-be21-41a6-a408-18eb7f37ef60" xmlns:ns4="81d18958-52ed-4738-b4eb-85a685800470" targetNamespace="http://schemas.microsoft.com/office/2006/metadata/properties" ma:root="true" ma:fieldsID="6e29012b0b82b032b1a4d2951162ed9e" ns3:_="" ns4:_="">
    <xsd:import namespace="69ed480c-be21-41a6-a408-18eb7f37ef60"/>
    <xsd:import namespace="81d18958-52ed-4738-b4eb-85a68580047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ed480c-be21-41a6-a408-18eb7f37ef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18958-52ed-4738-b4eb-85a68580047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A3C2F3C-DC11-4432-A825-5FB269496F41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81d18958-52ed-4738-b4eb-85a685800470"/>
    <ds:schemaRef ds:uri="69ed480c-be21-41a6-a408-18eb7f37ef60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E729DDB-9712-41DA-86D8-62BA4D75E9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7A0BF1-421F-47DC-8DE7-1239FC8188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9ed480c-be21-41a6-a408-18eb7f37ef60"/>
    <ds:schemaRef ds:uri="81d18958-52ed-4738-b4eb-85a68580047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5549</TotalTime>
  <Words>2612</Words>
  <Application>Microsoft Office PowerPoint</Application>
  <PresentationFormat>Širokoúhlá obrazovka</PresentationFormat>
  <Paragraphs>473</Paragraphs>
  <Slides>40</Slides>
  <Notes>9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8" baseType="lpstr">
      <vt:lpstr>Arial</vt:lpstr>
      <vt:lpstr>Calibri</vt:lpstr>
      <vt:lpstr>Myriad Pro</vt:lpstr>
      <vt:lpstr>Myriad Pro Bold</vt:lpstr>
      <vt:lpstr>Myriad Pro Light</vt:lpstr>
      <vt:lpstr>Myriad Pro Light </vt:lpstr>
      <vt:lpstr>Wingdings</vt:lpstr>
      <vt:lpstr>Motiv sady Office</vt:lpstr>
      <vt:lpstr>Představení nwt a.s.</vt:lpstr>
      <vt:lpstr>Představení NWT a.s.</vt:lpstr>
      <vt:lpstr>Představení NWT a.s.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Divize Development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Jaroslav Koldas - NWT a.s.</dc:creator>
  <cp:lastModifiedBy>Jaroslav Koldas - NWT a.s.</cp:lastModifiedBy>
  <cp:revision>441</cp:revision>
  <dcterms:modified xsi:type="dcterms:W3CDTF">2022-08-11T08:27:17Z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0x0101006A49A6161B569A4CAD682D8332742FAD</vt:lpwstr>
  </property>
  <property fmtid="{D5CDD505-2E9C-101B-9397-08002B2CF9AE}" pid="3" name="MSIP_Label_33bac3a8-7de8-4158-befd-c727a5d725ca_Enabled">
    <vt:lpwstr>true</vt:lpwstr>
  </property>
  <property fmtid="{D5CDD505-2E9C-101B-9397-08002B2CF9AE}" pid="4" name="MSIP_Label_33bac3a8-7de8-4158-befd-c727a5d725ca_SetDate">
    <vt:lpwstr>2022-01-24T10:11:59Z</vt:lpwstr>
  </property>
  <property fmtid="{D5CDD505-2E9C-101B-9397-08002B2CF9AE}" pid="5" name="MSIP_Label_33bac3a8-7de8-4158-befd-c727a5d725ca_Method">
    <vt:lpwstr>Standard</vt:lpwstr>
  </property>
  <property fmtid="{D5CDD505-2E9C-101B-9397-08002B2CF9AE}" pid="6" name="MSIP_Label_33bac3a8-7de8-4158-befd-c727a5d725ca_Name">
    <vt:lpwstr>General</vt:lpwstr>
  </property>
  <property fmtid="{D5CDD505-2E9C-101B-9397-08002B2CF9AE}" pid="7" name="MSIP_Label_33bac3a8-7de8-4158-befd-c727a5d725ca_SiteId">
    <vt:lpwstr>b9a59f46-15e9-4934-b496-6945696b5640</vt:lpwstr>
  </property>
  <property fmtid="{D5CDD505-2E9C-101B-9397-08002B2CF9AE}" pid="8" name="MSIP_Label_33bac3a8-7de8-4158-befd-c727a5d725ca_ActionId">
    <vt:lpwstr>0a009677-062c-4bfc-92ff-4f9f9c134986</vt:lpwstr>
  </property>
  <property fmtid="{D5CDD505-2E9C-101B-9397-08002B2CF9AE}" pid="9" name="MSIP_Label_33bac3a8-7de8-4158-befd-c727a5d725ca_ContentBits">
    <vt:lpwstr>0</vt:lpwstr>
  </property>
</Properties>
</file>